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3"/>
  </p:notesMasterIdLst>
  <p:sldIdLst>
    <p:sldId id="256" r:id="rId2"/>
    <p:sldId id="270" r:id="rId3"/>
    <p:sldId id="307" r:id="rId4"/>
    <p:sldId id="271" r:id="rId5"/>
    <p:sldId id="272" r:id="rId6"/>
    <p:sldId id="273" r:id="rId7"/>
    <p:sldId id="258" r:id="rId8"/>
    <p:sldId id="274" r:id="rId9"/>
    <p:sldId id="268" r:id="rId10"/>
    <p:sldId id="275" r:id="rId11"/>
    <p:sldId id="276" r:id="rId12"/>
    <p:sldId id="277" r:id="rId13"/>
    <p:sldId id="280" r:id="rId14"/>
    <p:sldId id="278" r:id="rId15"/>
    <p:sldId id="279" r:id="rId16"/>
    <p:sldId id="281" r:id="rId17"/>
    <p:sldId id="282" r:id="rId18"/>
    <p:sldId id="262" r:id="rId19"/>
    <p:sldId id="283" r:id="rId20"/>
    <p:sldId id="284" r:id="rId21"/>
    <p:sldId id="291" r:id="rId22"/>
    <p:sldId id="289" r:id="rId23"/>
    <p:sldId id="292" r:id="rId24"/>
    <p:sldId id="285" r:id="rId25"/>
    <p:sldId id="293" r:id="rId26"/>
    <p:sldId id="296" r:id="rId27"/>
    <p:sldId id="295" r:id="rId28"/>
    <p:sldId id="286" r:id="rId29"/>
    <p:sldId id="287" r:id="rId30"/>
    <p:sldId id="298" r:id="rId31"/>
    <p:sldId id="299" r:id="rId32"/>
    <p:sldId id="300" r:id="rId33"/>
    <p:sldId id="288" r:id="rId34"/>
    <p:sldId id="302" r:id="rId35"/>
    <p:sldId id="303" r:id="rId36"/>
    <p:sldId id="305" r:id="rId37"/>
    <p:sldId id="304" r:id="rId38"/>
    <p:sldId id="306" r:id="rId39"/>
    <p:sldId id="290" r:id="rId40"/>
    <p:sldId id="266" r:id="rId41"/>
    <p:sldId id="267" r:id="rId42"/>
  </p:sldIdLst>
  <p:sldSz cx="12192000" cy="6858000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SHA" id="{396A016E-4FD7-4AC4-B8D4-B1A86CAEC0BD}">
          <p14:sldIdLst>
            <p14:sldId id="256"/>
            <p14:sldId id="270"/>
            <p14:sldId id="307"/>
            <p14:sldId id="271"/>
            <p14:sldId id="272"/>
            <p14:sldId id="273"/>
            <p14:sldId id="258"/>
            <p14:sldId id="274"/>
            <p14:sldId id="268"/>
            <p14:sldId id="275"/>
            <p14:sldId id="276"/>
            <p14:sldId id="277"/>
            <p14:sldId id="280"/>
            <p14:sldId id="278"/>
            <p14:sldId id="279"/>
            <p14:sldId id="281"/>
            <p14:sldId id="282"/>
            <p14:sldId id="262"/>
          </p14:sldIdLst>
        </p14:section>
        <p14:section name="Matlab" id="{089FA11B-CB23-4AAE-9D09-6A86FAB75ADA}">
          <p14:sldIdLst>
            <p14:sldId id="283"/>
            <p14:sldId id="284"/>
            <p14:sldId id="291"/>
            <p14:sldId id="289"/>
            <p14:sldId id="292"/>
            <p14:sldId id="285"/>
            <p14:sldId id="293"/>
            <p14:sldId id="296"/>
            <p14:sldId id="295"/>
            <p14:sldId id="286"/>
            <p14:sldId id="287"/>
            <p14:sldId id="298"/>
            <p14:sldId id="299"/>
            <p14:sldId id="300"/>
            <p14:sldId id="288"/>
            <p14:sldId id="302"/>
            <p14:sldId id="303"/>
            <p14:sldId id="305"/>
            <p14:sldId id="304"/>
            <p14:sldId id="306"/>
            <p14:sldId id="290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CE0E2D"/>
    <a:srgbClr val="A01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6" autoAdjust="0"/>
    <p:restoredTop sz="92189" autoAdjust="0"/>
  </p:normalViewPr>
  <p:slideViewPr>
    <p:cSldViewPr snapToGrid="0" showGuides="1">
      <p:cViewPr varScale="1">
        <p:scale>
          <a:sx n="74" d="100"/>
          <a:sy n="74" d="100"/>
        </p:scale>
        <p:origin x="621" y="45"/>
      </p:cViewPr>
      <p:guideLst>
        <p:guide orient="horz" pos="4133"/>
        <p:guide pos="461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image" Target="../media/image550.png"/><Relationship Id="rId4" Type="http://schemas.openxmlformats.org/officeDocument/2006/relationships/image" Target="../media/image5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50000">
              <a:srgbClr val="A01625">
                <a:tint val="44500"/>
                <a:satMod val="160000"/>
              </a:srgbClr>
            </a:gs>
            <a:gs pos="100000">
              <a:srgbClr val="A01625">
                <a:tint val="23500"/>
                <a:satMod val="160000"/>
              </a:srgbClr>
            </a:gs>
          </a:gsLst>
          <a:lin ang="18900000" scaled="1"/>
          <a:tileRect/>
        </a:gradFill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gsLst>
            <a:gs pos="0">
              <a:srgbClr val="A01625">
                <a:tint val="445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DB81C-7E40-404C-9615-3BE127561B24}" type="doc">
      <dgm:prSet loTypeId="urn:microsoft.com/office/officeart/2008/layout/TitledPictureBlocks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9352121-75E2-40B2-B7CE-AB6CE9FEFEE1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DSHA</a:t>
          </a:r>
          <a:endParaRPr lang="en-GB" dirty="0"/>
        </a:p>
      </dgm:t>
    </dgm:pt>
    <dgm:pt modelId="{B31FFB5B-AF1F-4CD4-941F-0211F1AA132D}" type="parTrans" cxnId="{AF734619-2C89-4839-8079-1879F9009E71}">
      <dgm:prSet/>
      <dgm:spPr/>
      <dgm:t>
        <a:bodyPr/>
        <a:lstStyle/>
        <a:p>
          <a:endParaRPr lang="en-GB"/>
        </a:p>
      </dgm:t>
    </dgm:pt>
    <dgm:pt modelId="{3F6EDC17-99B9-4AED-94B3-B7D4B7C21214}" type="sibTrans" cxnId="{AF734619-2C89-4839-8079-1879F9009E71}">
      <dgm:prSet/>
      <dgm:spPr/>
      <dgm:t>
        <a:bodyPr/>
        <a:lstStyle/>
        <a:p>
          <a:endParaRPr lang="en-GB"/>
        </a:p>
      </dgm:t>
    </dgm:pt>
    <dgm:pt modelId="{CE5CC63C-7B12-438A-B621-CF62319C76A5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A03A13-DDA1-4932-A0F4-EA6DB6DB8644}" type="parTrans" cxnId="{62D3571F-9D95-445D-A38D-0A19DF32C3E8}">
      <dgm:prSet/>
      <dgm:spPr/>
      <dgm:t>
        <a:bodyPr/>
        <a:lstStyle/>
        <a:p>
          <a:endParaRPr lang="en-GB"/>
        </a:p>
      </dgm:t>
    </dgm:pt>
    <dgm:pt modelId="{14E3F9DF-BD14-414E-8090-6C0137E8FC58}" type="sibTrans" cxnId="{62D3571F-9D95-445D-A38D-0A19DF32C3E8}">
      <dgm:prSet/>
      <dgm:spPr/>
      <dgm:t>
        <a:bodyPr/>
        <a:lstStyle/>
        <a:p>
          <a:endParaRPr lang="en-GB"/>
        </a:p>
      </dgm:t>
    </dgm:pt>
    <dgm:pt modelId="{24DF03FC-B7A0-4566-8321-D36DCC220964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PSHA</a:t>
          </a:r>
          <a:endParaRPr lang="en-GB" dirty="0"/>
        </a:p>
      </dgm:t>
    </dgm:pt>
    <dgm:pt modelId="{8A5B79C4-3B05-4F1A-90C2-6B0944A0E356}" type="parTrans" cxnId="{66BC23F1-6AB0-4876-B09A-AB41153000C1}">
      <dgm:prSet/>
      <dgm:spPr/>
      <dgm:t>
        <a:bodyPr/>
        <a:lstStyle/>
        <a:p>
          <a:endParaRPr lang="en-GB"/>
        </a:p>
      </dgm:t>
    </dgm:pt>
    <dgm:pt modelId="{CA2CE811-3358-4BFF-9677-809916D5A8BB}" type="sibTrans" cxnId="{66BC23F1-6AB0-4876-B09A-AB41153000C1}">
      <dgm:prSet/>
      <dgm:spPr/>
      <dgm:t>
        <a:bodyPr/>
        <a:lstStyle/>
        <a:p>
          <a:endParaRPr lang="en-GB"/>
        </a:p>
      </dgm:t>
    </dgm:pt>
    <dgm:pt modelId="{031DCD57-258D-462D-B72A-6C05EE82426F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46BF0B-A13D-4E6B-8053-B9A19480312A}" type="parTrans" cxnId="{741A0119-5E6B-4036-944F-D154669E2C66}">
      <dgm:prSet/>
      <dgm:spPr/>
      <dgm:t>
        <a:bodyPr/>
        <a:lstStyle/>
        <a:p>
          <a:endParaRPr lang="en-GB"/>
        </a:p>
      </dgm:t>
    </dgm:pt>
    <dgm:pt modelId="{DF7E353D-ADFC-4ADD-BFBA-5A9C4FF4C195}" type="sibTrans" cxnId="{741A0119-5E6B-4036-944F-D154669E2C66}">
      <dgm:prSet/>
      <dgm:spPr/>
      <dgm:t>
        <a:bodyPr/>
        <a:lstStyle/>
        <a:p>
          <a:endParaRPr lang="en-GB"/>
        </a:p>
      </dgm:t>
    </dgm:pt>
    <dgm:pt modelId="{D9200B67-874B-41DA-9270-051A8BCFE2D6}" type="pres">
      <dgm:prSet presAssocID="{385DB81C-7E40-404C-9615-3BE127561B24}" presName="rootNode" presStyleCnt="0">
        <dgm:presLayoutVars>
          <dgm:chMax/>
          <dgm:chPref/>
          <dgm:dir/>
          <dgm:animLvl val="lvl"/>
        </dgm:presLayoutVars>
      </dgm:prSet>
      <dgm:spPr/>
    </dgm:pt>
    <dgm:pt modelId="{102CC1E9-2B29-41A3-BF5B-731BF377B339}" type="pres">
      <dgm:prSet presAssocID="{29352121-75E2-40B2-B7CE-AB6CE9FEFEE1}" presName="composite" presStyleCnt="0"/>
      <dgm:spPr/>
    </dgm:pt>
    <dgm:pt modelId="{32D62F99-A658-4599-964C-65481241EBA3}" type="pres">
      <dgm:prSet presAssocID="{29352121-75E2-40B2-B7CE-AB6CE9FEFEE1}" presName="ParentText" presStyleLbl="node1" presStyleIdx="0" presStyleCnt="2" custLinFactNeighborX="23914" custLinFactNeighborY="21379">
        <dgm:presLayoutVars>
          <dgm:chMax val="1"/>
          <dgm:chPref val="1"/>
          <dgm:bulletEnabled val="1"/>
        </dgm:presLayoutVars>
      </dgm:prSet>
      <dgm:spPr/>
    </dgm:pt>
    <dgm:pt modelId="{EF701724-9971-436A-92FB-922ED856220F}" type="pres">
      <dgm:prSet presAssocID="{29352121-75E2-40B2-B7CE-AB6CE9FEFEE1}" presName="Image" presStyleLbl="bgImgPlace1" presStyleIdx="0" presStyleCnt="2" custScaleX="81454" custScaleY="81454" custLinFactNeighborX="10500" custLinFactNeighborY="-779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9673152-6D26-4A16-8DBF-0AF036E819DE}" type="pres">
      <dgm:prSet presAssocID="{29352121-75E2-40B2-B7CE-AB6CE9FEFEE1}" presName="ChildText" presStyleLbl="fgAcc1" presStyleIdx="0" presStyleCnt="2" custLinFactNeighborX="36396" custLinFactNeighborY="-21383">
        <dgm:presLayoutVars>
          <dgm:chMax val="0"/>
          <dgm:chPref val="0"/>
          <dgm:bulletEnabled val="1"/>
        </dgm:presLayoutVars>
      </dgm:prSet>
      <dgm:spPr/>
    </dgm:pt>
    <dgm:pt modelId="{1390DED7-FAC3-4E42-9CEC-1C632F57E303}" type="pres">
      <dgm:prSet presAssocID="{3F6EDC17-99B9-4AED-94B3-B7D4B7C21214}" presName="sibTrans" presStyleCnt="0"/>
      <dgm:spPr/>
    </dgm:pt>
    <dgm:pt modelId="{5EB46ACC-E234-4E7F-93F4-37D6A45D10DB}" type="pres">
      <dgm:prSet presAssocID="{24DF03FC-B7A0-4566-8321-D36DCC220964}" presName="composite" presStyleCnt="0"/>
      <dgm:spPr/>
    </dgm:pt>
    <dgm:pt modelId="{07949FD3-6E58-4B28-B8A6-9C6898E2AB8B}" type="pres">
      <dgm:prSet presAssocID="{24DF03FC-B7A0-4566-8321-D36DCC220964}" presName="ParentText" presStyleLbl="node1" presStyleIdx="1" presStyleCnt="2" custLinFactNeighborX="9921" custLinFactNeighborY="29334">
        <dgm:presLayoutVars>
          <dgm:chMax val="1"/>
          <dgm:chPref val="1"/>
          <dgm:bulletEnabled val="1"/>
        </dgm:presLayoutVars>
      </dgm:prSet>
      <dgm:spPr/>
    </dgm:pt>
    <dgm:pt modelId="{AFFC236A-87A1-4139-A3E9-28B532D36EF0}" type="pres">
      <dgm:prSet presAssocID="{24DF03FC-B7A0-4566-8321-D36DCC220964}" presName="Image" presStyleLbl="bgImgPlace1" presStyleIdx="1" presStyleCnt="2" custScaleX="88380" custScaleY="86199" custLinFactNeighborX="-63" custLinFactNeighborY="-139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843EBE3-EDC9-43A4-AD36-2EE8FE23EB8E}" type="pres">
      <dgm:prSet presAssocID="{24DF03FC-B7A0-4566-8321-D36DCC220964}" presName="ChildText" presStyleLbl="fgAcc1" presStyleIdx="1" presStyleCnt="2" custLinFactNeighborX="138" custLinFactNeighborY="-15911">
        <dgm:presLayoutVars>
          <dgm:chMax val="0"/>
          <dgm:chPref val="0"/>
          <dgm:bulletEnabled val="1"/>
        </dgm:presLayoutVars>
      </dgm:prSet>
      <dgm:spPr/>
    </dgm:pt>
  </dgm:ptLst>
  <dgm:cxnLst>
    <dgm:cxn modelId="{741A0119-5E6B-4036-944F-D154669E2C66}" srcId="{24DF03FC-B7A0-4566-8321-D36DCC220964}" destId="{031DCD57-258D-462D-B72A-6C05EE82426F}" srcOrd="0" destOrd="0" parTransId="{C246BF0B-A13D-4E6B-8053-B9A19480312A}" sibTransId="{DF7E353D-ADFC-4ADD-BFBA-5A9C4FF4C195}"/>
    <dgm:cxn modelId="{AF734619-2C89-4839-8079-1879F9009E71}" srcId="{385DB81C-7E40-404C-9615-3BE127561B24}" destId="{29352121-75E2-40B2-B7CE-AB6CE9FEFEE1}" srcOrd="0" destOrd="0" parTransId="{B31FFB5B-AF1F-4CD4-941F-0211F1AA132D}" sibTransId="{3F6EDC17-99B9-4AED-94B3-B7D4B7C21214}"/>
    <dgm:cxn modelId="{62D3571F-9D95-445D-A38D-0A19DF32C3E8}" srcId="{29352121-75E2-40B2-B7CE-AB6CE9FEFEE1}" destId="{CE5CC63C-7B12-438A-B621-CF62319C76A5}" srcOrd="0" destOrd="0" parTransId="{5AA03A13-DDA1-4932-A0F4-EA6DB6DB8644}" sibTransId="{14E3F9DF-BD14-414E-8090-6C0137E8FC58}"/>
    <dgm:cxn modelId="{D432C868-6188-4E7B-B065-AC537B15D5E9}" type="presOf" srcId="{385DB81C-7E40-404C-9615-3BE127561B24}" destId="{D9200B67-874B-41DA-9270-051A8BCFE2D6}" srcOrd="0" destOrd="0" presId="urn:microsoft.com/office/officeart/2008/layout/TitledPictureBlocks"/>
    <dgm:cxn modelId="{5299F175-6C61-4B68-84E8-E869CFF6FD96}" type="presOf" srcId="{24DF03FC-B7A0-4566-8321-D36DCC220964}" destId="{07949FD3-6E58-4B28-B8A6-9C6898E2AB8B}" srcOrd="0" destOrd="0" presId="urn:microsoft.com/office/officeart/2008/layout/TitledPictureBlocks"/>
    <dgm:cxn modelId="{07C1E1AD-DA9C-431B-95C5-881038C77D26}" type="presOf" srcId="{031DCD57-258D-462D-B72A-6C05EE82426F}" destId="{F843EBE3-EDC9-43A4-AD36-2EE8FE23EB8E}" srcOrd="0" destOrd="0" presId="urn:microsoft.com/office/officeart/2008/layout/TitledPictureBlocks"/>
    <dgm:cxn modelId="{F63400B2-E6D9-44C4-8DEC-92FB30D95CE3}" type="presOf" srcId="{29352121-75E2-40B2-B7CE-AB6CE9FEFEE1}" destId="{32D62F99-A658-4599-964C-65481241EBA3}" srcOrd="0" destOrd="0" presId="urn:microsoft.com/office/officeart/2008/layout/TitledPictureBlocks"/>
    <dgm:cxn modelId="{B0FFCBDB-B42B-4138-B910-12A72A50380B}" type="presOf" srcId="{CE5CC63C-7B12-438A-B621-CF62319C76A5}" destId="{49673152-6D26-4A16-8DBF-0AF036E819DE}" srcOrd="0" destOrd="0" presId="urn:microsoft.com/office/officeart/2008/layout/TitledPictureBlocks"/>
    <dgm:cxn modelId="{66BC23F1-6AB0-4876-B09A-AB41153000C1}" srcId="{385DB81C-7E40-404C-9615-3BE127561B24}" destId="{24DF03FC-B7A0-4566-8321-D36DCC220964}" srcOrd="1" destOrd="0" parTransId="{8A5B79C4-3B05-4F1A-90C2-6B0944A0E356}" sibTransId="{CA2CE811-3358-4BFF-9677-809916D5A8BB}"/>
    <dgm:cxn modelId="{2F01D9E9-04EC-45E9-B2CF-A9F2507BAA43}" type="presParOf" srcId="{D9200B67-874B-41DA-9270-051A8BCFE2D6}" destId="{102CC1E9-2B29-41A3-BF5B-731BF377B339}" srcOrd="0" destOrd="0" presId="urn:microsoft.com/office/officeart/2008/layout/TitledPictureBlocks"/>
    <dgm:cxn modelId="{969D9963-2DBF-4989-B1B2-7918C82FAA19}" type="presParOf" srcId="{102CC1E9-2B29-41A3-BF5B-731BF377B339}" destId="{32D62F99-A658-4599-964C-65481241EBA3}" srcOrd="0" destOrd="0" presId="urn:microsoft.com/office/officeart/2008/layout/TitledPictureBlocks"/>
    <dgm:cxn modelId="{456E1AA2-25C2-4E08-86AB-8E14D0F2D1DE}" type="presParOf" srcId="{102CC1E9-2B29-41A3-BF5B-731BF377B339}" destId="{EF701724-9971-436A-92FB-922ED856220F}" srcOrd="1" destOrd="0" presId="urn:microsoft.com/office/officeart/2008/layout/TitledPictureBlocks"/>
    <dgm:cxn modelId="{54303F17-C559-46D8-B205-EDE82C919128}" type="presParOf" srcId="{102CC1E9-2B29-41A3-BF5B-731BF377B339}" destId="{49673152-6D26-4A16-8DBF-0AF036E819DE}" srcOrd="2" destOrd="0" presId="urn:microsoft.com/office/officeart/2008/layout/TitledPictureBlocks"/>
    <dgm:cxn modelId="{3E8E508A-1172-49BB-9BF3-A97B392FA32C}" type="presParOf" srcId="{D9200B67-874B-41DA-9270-051A8BCFE2D6}" destId="{1390DED7-FAC3-4E42-9CEC-1C632F57E303}" srcOrd="1" destOrd="0" presId="urn:microsoft.com/office/officeart/2008/layout/TitledPictureBlocks"/>
    <dgm:cxn modelId="{61DE35BA-7F83-4C50-91EC-ED55F0CA8196}" type="presParOf" srcId="{D9200B67-874B-41DA-9270-051A8BCFE2D6}" destId="{5EB46ACC-E234-4E7F-93F4-37D6A45D10DB}" srcOrd="2" destOrd="0" presId="urn:microsoft.com/office/officeart/2008/layout/TitledPictureBlocks"/>
    <dgm:cxn modelId="{A39707C6-802C-41A4-B9E3-B2849E5792BA}" type="presParOf" srcId="{5EB46ACC-E234-4E7F-93F4-37D6A45D10DB}" destId="{07949FD3-6E58-4B28-B8A6-9C6898E2AB8B}" srcOrd="0" destOrd="0" presId="urn:microsoft.com/office/officeart/2008/layout/TitledPictureBlocks"/>
    <dgm:cxn modelId="{8D0FD463-1F88-4999-8E1E-B03E795354E0}" type="presParOf" srcId="{5EB46ACC-E234-4E7F-93F4-37D6A45D10DB}" destId="{AFFC236A-87A1-4139-A3E9-28B532D36EF0}" srcOrd="1" destOrd="0" presId="urn:microsoft.com/office/officeart/2008/layout/TitledPictureBlocks"/>
    <dgm:cxn modelId="{4159B7A0-397E-4B89-9811-C9B0F6267DA3}" type="presParOf" srcId="{5EB46ACC-E234-4E7F-93F4-37D6A45D10DB}" destId="{F843EBE3-EDC9-43A4-AD36-2EE8FE23EB8E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29899AA7-7F53-4862-96FF-C0A8B0682915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b="0" i="1" smtClean="0">
                      <a:latin typeface="Cambria Math" panose="02040503050406030204" pitchFamily="18" charset="0"/>
                    </a:rPr>
                    <m:t>𝑃</m:t>
                  </m:r>
                  <m:r>
                    <a:rPr lang="it-IT" sz="2400" b="0" i="1" smtClean="0">
                      <a:latin typeface="Cambria Math" panose="02040503050406030204" pitchFamily="18" charset="0"/>
                    </a:rPr>
                    <m:t>=1−</m:t>
                  </m:r>
                  <m:sSup>
                    <m:sSup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sup>
                  </m:sSup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Poisson</a:t>
              </a:r>
              <a:r>
                <a:rPr lang="it-IT" sz="2400" dirty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29899AA7-7F53-4862-96FF-C0A8B0682915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𝑃=1−𝑒^(−𝜆𝑡)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Poisson</a:t>
              </a:r>
              <a:r>
                <a:rPr lang="it-IT" sz="2400" dirty="0" smtClean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505BC89-2B6A-45C2-8819-3BC11EAED6E9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</m:d>
                </m:oMath>
              </a14:m>
              <a:r>
                <a:rPr lang="it-IT" sz="2400" dirty="0"/>
                <a:t> source site </a:t>
              </a:r>
              <a:r>
                <a:rPr lang="it-IT" sz="2400" dirty="0" err="1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4505BC89-2B6A-45C2-8819-3BC11EAED6E9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𝑓_𝑅 (𝑟)</a:t>
              </a:r>
              <a:r>
                <a:rPr lang="it-IT" sz="2400" dirty="0" smtClean="0"/>
                <a:t> source site </a:t>
              </a:r>
              <a:r>
                <a:rPr lang="it-IT" sz="2400" dirty="0" err="1" smtClean="0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DA668F4A-DC38-4AE3-8790-A2E7C2DA9EAE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e>
                  </m:d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magnitude</a:t>
              </a:r>
              <a:r>
                <a:rPr lang="it-IT" sz="2400" dirty="0"/>
                <a:t> </a:t>
              </a:r>
              <a:r>
                <a:rPr lang="it-IT" sz="2400" dirty="0" err="1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DA668F4A-DC38-4AE3-8790-A2E7C2DA9EAE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𝑓_𝑀 (𝑚)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magnitude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0A00B08-3B45-4F2A-B423-4EF447A213D8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i="1" dirty="0" smtClean="0"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endChr m:val="|"/>
                      <m:ctrlPr>
                        <a:rPr lang="it-IT" sz="2400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 </m:t>
                      </m:r>
                    </m:e>
                  </m:d>
                  <m:r>
                    <a:rPr lang="it-IT" sz="2400" i="1" dirty="0">
                      <a:latin typeface="Cambria Math" panose="02040503050406030204" pitchFamily="18" charset="0"/>
                    </a:rPr>
                    <m:t>𝑀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𝑚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 , 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𝑅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𝑟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attenuation</a:t>
              </a:r>
              <a:r>
                <a:rPr lang="it-IT" sz="2400" dirty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70A00B08-3B45-4F2A-B423-4EF447A213D8}">
          <dgm:prSet phldrT="[Testo]" custT="1"/>
          <dgm:spPr/>
          <dgm:t>
            <a:bodyPr/>
            <a:lstStyle/>
            <a:p>
              <a:r>
                <a:rPr lang="it-IT" sz="2400" i="0" dirty="0" smtClean="0">
                  <a:latin typeface="Cambria Math" panose="02040503050406030204" pitchFamily="18" charset="0"/>
                </a:rPr>
                <a:t>𝑃</a:t>
              </a:r>
              <a:r>
                <a:rPr lang="it-IT" sz="2400" i="0" dirty="0">
                  <a:latin typeface="Cambria Math" panose="02040503050406030204" pitchFamily="18" charset="0"/>
                </a:rPr>
                <a:t>(𝐼𝑀&gt;𝑖𝑚 ┤|𝑀=𝑚 , 𝑅=𝑟)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attenuation</a:t>
              </a:r>
              <a:r>
                <a:rPr lang="it-IT" sz="2400" dirty="0" smtClean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 smtClean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dgm:pt modelId="{29899AA7-7F53-4862-96FF-C0A8B0682915}">
      <dgm:prSet phldrT="[Testo]" custT="1"/>
      <dgm:spPr>
        <a:blipFill rotWithShape="0">
          <a:blip xmlns:r="http://schemas.openxmlformats.org/officeDocument/2006/relationships" r:embed="rId1"/>
          <a:stretch>
            <a:fillRect b="-263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 smtClean="0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 smtClean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dgm:pt modelId="{4505BC89-2B6A-45C2-8819-3BC11EAED6E9}">
      <dgm:prSet phldrT="[Testo]" custT="1"/>
      <dgm:spPr>
        <a:blipFill rotWithShape="0">
          <a:blip xmlns:r="http://schemas.openxmlformats.org/officeDocument/2006/relationships" r:embed="rId2"/>
          <a:stretch>
            <a:fillRect l="-100" b="-870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 smtClean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dgm:pt modelId="{DA668F4A-DC38-4AE3-8790-A2E7C2DA9EAE}">
      <dgm:prSet phldrT="[Testo]" custT="1"/>
      <dgm:spPr>
        <a:blipFill rotWithShape="0">
          <a:blip xmlns:r="http://schemas.openxmlformats.org/officeDocument/2006/relationships" r:embed="rId3"/>
          <a:stretch>
            <a:fillRect l="-99" b="-877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dgm:pt modelId="{70A00B08-3B45-4F2A-B423-4EF447A213D8}">
      <dgm:prSet phldrT="[Testo]" custT="1"/>
      <dgm:spPr>
        <a:blipFill rotWithShape="0">
          <a:blip xmlns:r="http://schemas.openxmlformats.org/officeDocument/2006/relationships" r:embed="rId4"/>
          <a:stretch>
            <a:fillRect l="-96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053" y="752248"/>
          <a:ext cx="1626710" cy="1952052"/>
        </a:xfrm>
        <a:prstGeom prst="roundRect">
          <a:avLst>
            <a:gd name="adj" fmla="val 5000"/>
          </a:avLst>
        </a:prstGeom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50000">
              <a:srgbClr val="A01625">
                <a:tint val="44500"/>
                <a:satMod val="160000"/>
              </a:srgbClr>
            </a:gs>
            <a:gs pos="100000">
              <a:srgbClr val="A01625">
                <a:tint val="23500"/>
                <a:satMod val="160000"/>
              </a:srgbClr>
            </a:gs>
          </a:gsLst>
          <a:lin ang="18900000" scaled="1"/>
          <a:tileRect/>
        </a:gradFill>
        <a:ln w="3810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35616" y="1389919"/>
        <a:ext cx="1600682" cy="325342"/>
      </dsp:txXfrm>
    </dsp:sp>
    <dsp:sp modelId="{1624C416-ECD0-48BB-BE5D-DA61E1BC514F}">
      <dsp:nvSpPr>
        <dsp:cNvPr id="0" name=""/>
        <dsp:cNvSpPr/>
      </dsp:nvSpPr>
      <dsp:spPr>
        <a:xfrm>
          <a:off x="298066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298066" y="752248"/>
        <a:ext cx="1211899" cy="1952052"/>
      </dsp:txXfrm>
    </dsp:sp>
    <dsp:sp modelId="{E37B6B4E-6DA6-40B3-B14C-186A4FB77ACE}">
      <dsp:nvSpPr>
        <dsp:cNvPr id="0" name=""/>
        <dsp:cNvSpPr/>
      </dsp:nvSpPr>
      <dsp:spPr>
        <a:xfrm>
          <a:off x="1671539" y="752248"/>
          <a:ext cx="1626710" cy="1952052"/>
        </a:xfrm>
        <a:prstGeom prst="roundRect">
          <a:avLst>
            <a:gd name="adj" fmla="val 5000"/>
          </a:avLst>
        </a:prstGeom>
        <a:gradFill flip="none" rotWithShape="0">
          <a:gsLst>
            <a:gs pos="0">
              <a:srgbClr val="A01625">
                <a:tint val="445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33869" y="1389919"/>
        <a:ext cx="1600682" cy="325342"/>
      </dsp:txXfrm>
    </dsp:sp>
    <dsp:sp modelId="{24190709-F953-4D2A-92A0-390E4CCF5C34}">
      <dsp:nvSpPr>
        <dsp:cNvPr id="0" name=""/>
        <dsp:cNvSpPr/>
      </dsp:nvSpPr>
      <dsp:spPr>
        <a:xfrm rot="5400000">
          <a:off x="1569820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1967552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1967552" y="752248"/>
        <a:ext cx="1211899" cy="1952052"/>
      </dsp:txXfrm>
    </dsp:sp>
    <dsp:sp modelId="{3A5B50DF-58F3-4817-82D4-61210119F5C9}">
      <dsp:nvSpPr>
        <dsp:cNvPr id="0" name=""/>
        <dsp:cNvSpPr/>
      </dsp:nvSpPr>
      <dsp:spPr>
        <a:xfrm>
          <a:off x="3341025" y="752248"/>
          <a:ext cx="1626710" cy="1952052"/>
        </a:xfrm>
        <a:prstGeom prst="roundRect">
          <a:avLst>
            <a:gd name="adj" fmla="val 5000"/>
          </a:avLst>
        </a:prstGeom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03355" y="1389919"/>
        <a:ext cx="1600682" cy="325342"/>
      </dsp:txXfrm>
    </dsp:sp>
    <dsp:sp modelId="{D7F2BD0D-780A-4BA5-A735-5B7637A86217}">
      <dsp:nvSpPr>
        <dsp:cNvPr id="0" name=""/>
        <dsp:cNvSpPr/>
      </dsp:nvSpPr>
      <dsp:spPr>
        <a:xfrm rot="5400000">
          <a:off x="3239306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637038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637038" y="752248"/>
        <a:ext cx="1211899" cy="1952052"/>
      </dsp:txXfrm>
    </dsp:sp>
    <dsp:sp modelId="{009D73A3-6F85-4363-B247-3A37A50BAA69}">
      <dsp:nvSpPr>
        <dsp:cNvPr id="0" name=""/>
        <dsp:cNvSpPr/>
      </dsp:nvSpPr>
      <dsp:spPr>
        <a:xfrm>
          <a:off x="5010512" y="752248"/>
          <a:ext cx="1626710" cy="1952052"/>
        </a:xfrm>
        <a:prstGeom prst="roundRect">
          <a:avLst>
            <a:gd name="adj" fmla="val 5000"/>
          </a:avLst>
        </a:prstGeom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372841" y="1389919"/>
        <a:ext cx="1600682" cy="325342"/>
      </dsp:txXfrm>
    </dsp:sp>
    <dsp:sp modelId="{EB26B2FC-5AC8-484F-98FF-3EABD85B75F4}">
      <dsp:nvSpPr>
        <dsp:cNvPr id="0" name=""/>
        <dsp:cNvSpPr/>
      </dsp:nvSpPr>
      <dsp:spPr>
        <a:xfrm rot="5400000">
          <a:off x="4908792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306525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306525" y="752248"/>
        <a:ext cx="1211899" cy="19520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01724-9971-436A-92FB-922ED856220F}">
      <dsp:nvSpPr>
        <dsp:cNvPr id="0" name=""/>
        <dsp:cNvSpPr/>
      </dsp:nvSpPr>
      <dsp:spPr>
        <a:xfrm>
          <a:off x="827256" y="1362700"/>
          <a:ext cx="3396605" cy="287792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73152-6D26-4A16-8DBF-0AF036E819DE}">
      <dsp:nvSpPr>
        <dsp:cNvPr id="0" name=""/>
        <dsp:cNvSpPr/>
      </dsp:nvSpPr>
      <dsp:spPr>
        <a:xfrm>
          <a:off x="4337080" y="1364947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94994" y="1422861"/>
        <a:ext cx="1861509" cy="1942190"/>
      </dsp:txXfrm>
    </dsp:sp>
    <dsp:sp modelId="{32D62F99-A658-4599-964C-65481241EBA3}">
      <dsp:nvSpPr>
        <dsp:cNvPr id="0" name=""/>
        <dsp:cNvSpPr/>
      </dsp:nvSpPr>
      <dsp:spPr>
        <a:xfrm>
          <a:off x="999934" y="766953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DSHA</a:t>
          </a:r>
          <a:endParaRPr lang="en-GB" sz="2800" kern="1200" dirty="0"/>
        </a:p>
      </dsp:txBody>
      <dsp:txXfrm>
        <a:off x="999934" y="766953"/>
        <a:ext cx="4169967" cy="608401"/>
      </dsp:txXfrm>
    </dsp:sp>
    <dsp:sp modelId="{AFFC236A-87A1-4139-A3E9-28B532D36EF0}">
      <dsp:nvSpPr>
        <dsp:cNvPr id="0" name=""/>
        <dsp:cNvSpPr/>
      </dsp:nvSpPr>
      <dsp:spPr>
        <a:xfrm>
          <a:off x="6836900" y="1463087"/>
          <a:ext cx="3685417" cy="304557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3EBE3-EDC9-43A4-AD36-2EE8FE23EB8E}">
      <dsp:nvSpPr>
        <dsp:cNvPr id="0" name=""/>
        <dsp:cNvSpPr/>
      </dsp:nvSpPr>
      <dsp:spPr>
        <a:xfrm>
          <a:off x="10214661" y="1435649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272575" y="1493563"/>
        <a:ext cx="1861509" cy="1942190"/>
      </dsp:txXfrm>
    </dsp:sp>
    <dsp:sp modelId="{07949FD3-6E58-4B28-B8A6-9C6898E2AB8B}">
      <dsp:nvSpPr>
        <dsp:cNvPr id="0" name=""/>
        <dsp:cNvSpPr/>
      </dsp:nvSpPr>
      <dsp:spPr>
        <a:xfrm>
          <a:off x="7010955" y="773439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PSHA</a:t>
          </a:r>
          <a:endParaRPr lang="en-GB" sz="2800" kern="1200" dirty="0"/>
        </a:p>
      </dsp:txBody>
      <dsp:txXfrm>
        <a:off x="7010955" y="773439"/>
        <a:ext cx="4169967" cy="608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625EF-F9A4-4055-A004-44B7043CB6F6}">
      <dsp:nvSpPr>
        <dsp:cNvPr id="0" name=""/>
        <dsp:cNvSpPr/>
      </dsp:nvSpPr>
      <dsp:spPr>
        <a:xfrm rot="5400000">
          <a:off x="1006549" y="-65216"/>
          <a:ext cx="1053784" cy="118888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Location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9000" y="2333"/>
        <a:ext cx="1188883" cy="1053784"/>
      </dsp:txXfrm>
    </dsp:sp>
    <dsp:sp modelId="{44983B7D-7C25-4719-8B0D-44A03CFA30F2}">
      <dsp:nvSpPr>
        <dsp:cNvPr id="0" name=""/>
        <dsp:cNvSpPr/>
      </dsp:nvSpPr>
      <dsp:spPr>
        <a:xfrm rot="5400000">
          <a:off x="5506318" y="-2632660"/>
          <a:ext cx="685320" cy="61043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𝑅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</m:d>
            </m:oMath>
          </a14:m>
          <a:r>
            <a:rPr lang="it-IT" sz="2400" kern="1200" dirty="0"/>
            <a:t> source site </a:t>
          </a:r>
          <a:r>
            <a:rPr lang="it-IT" sz="2400" kern="1200" dirty="0" err="1"/>
            <a:t>distance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6824" y="110289"/>
        <a:ext cx="6070855" cy="618410"/>
      </dsp:txXfrm>
    </dsp:sp>
    <dsp:sp modelId="{B7EF5952-E397-42CB-98BD-CE8CB3BB972D}">
      <dsp:nvSpPr>
        <dsp:cNvPr id="0" name=""/>
        <dsp:cNvSpPr/>
      </dsp:nvSpPr>
      <dsp:spPr>
        <a:xfrm rot="5400000">
          <a:off x="1048683" y="802714"/>
          <a:ext cx="1053784" cy="1273152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 err="1">
              <a:solidFill>
                <a:schemeClr val="tx1"/>
              </a:solidFill>
            </a:rPr>
            <a:t>Size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912398"/>
        <a:ext cx="1273152" cy="1053784"/>
      </dsp:txXfrm>
    </dsp:sp>
    <dsp:sp modelId="{73A123CF-8715-4260-9FC4-5A8BA84251E9}">
      <dsp:nvSpPr>
        <dsp:cNvPr id="0" name=""/>
        <dsp:cNvSpPr/>
      </dsp:nvSpPr>
      <dsp:spPr>
        <a:xfrm rot="5400000">
          <a:off x="5526048" y="-1842314"/>
          <a:ext cx="684959" cy="6158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𝑀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𝑚</m:t>
                  </m:r>
                </m:e>
              </m:d>
            </m:oMath>
          </a14:m>
          <a:r>
            <a:rPr lang="it-IT" sz="2400" kern="1200" dirty="0"/>
            <a:t> </a:t>
          </a:r>
          <a:r>
            <a:rPr lang="it-IT" sz="2400" kern="1200" dirty="0" err="1"/>
            <a:t>magnitude</a:t>
          </a:r>
          <a:r>
            <a:rPr lang="it-IT" sz="2400" kern="1200" dirty="0"/>
            <a:t> </a:t>
          </a:r>
          <a:r>
            <a:rPr lang="it-IT" sz="2400" kern="1200" dirty="0" err="1"/>
            <a:t>distribution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89233" y="927938"/>
        <a:ext cx="6125154" cy="618085"/>
      </dsp:txXfrm>
    </dsp:sp>
    <dsp:sp modelId="{63AE0DEC-7FE8-40CB-AA22-723889718A29}">
      <dsp:nvSpPr>
        <dsp:cNvPr id="0" name=""/>
        <dsp:cNvSpPr/>
      </dsp:nvSpPr>
      <dsp:spPr>
        <a:xfrm rot="5400000">
          <a:off x="1048683" y="1851878"/>
          <a:ext cx="1053784" cy="1273152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GMPE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1961562"/>
        <a:ext cx="1273152" cy="1053784"/>
      </dsp:txXfrm>
    </dsp:sp>
    <dsp:sp modelId="{E6B8CBB5-E8EF-4409-9844-FD8B2A62B820}">
      <dsp:nvSpPr>
        <dsp:cNvPr id="0" name=""/>
        <dsp:cNvSpPr/>
      </dsp:nvSpPr>
      <dsp:spPr>
        <a:xfrm rot="5400000">
          <a:off x="5460105" y="-862017"/>
          <a:ext cx="963156" cy="63321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i="1" kern="1200" dirty="0" smtClean="0">
                  <a:latin typeface="Cambria Math" panose="02040503050406030204" pitchFamily="18" charset="0"/>
                </a:rPr>
                <m:t>𝑃</m:t>
              </m:r>
              <m:d>
                <m:dPr>
                  <m:endChr m:val="|"/>
                  <m:ctrlPr>
                    <a:rPr lang="it-IT" sz="2400" i="1" kern="1200" dirty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i="1" kern="1200" dirty="0">
                      <a:latin typeface="Cambria Math" panose="02040503050406030204" pitchFamily="18" charset="0"/>
                    </a:rPr>
                    <m:t>𝐼𝑀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&gt;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𝑖𝑚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 </m:t>
                  </m:r>
                </m:e>
              </m:d>
              <m:r>
                <a:rPr lang="it-IT" sz="2400" i="1" kern="1200" dirty="0">
                  <a:latin typeface="Cambria Math" panose="02040503050406030204" pitchFamily="18" charset="0"/>
                </a:rPr>
                <m:t>𝑀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𝑚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 , 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𝑅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𝑟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)</m:t>
              </m:r>
            </m:oMath>
          </a14:m>
          <a:r>
            <a:rPr lang="it-IT" sz="2400" kern="1200" dirty="0"/>
            <a:t> </a:t>
          </a:r>
          <a:r>
            <a:rPr lang="it-IT" sz="2400" kern="1200" dirty="0" err="1"/>
            <a:t>attenuation</a:t>
          </a:r>
          <a:r>
            <a:rPr lang="it-IT" sz="2400" kern="1200" dirty="0"/>
            <a:t> law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75624" y="1869481"/>
        <a:ext cx="6285103" cy="869122"/>
      </dsp:txXfrm>
    </dsp:sp>
    <dsp:sp modelId="{E4ADF41F-6B7A-4F16-AEC1-56FDCDEEE58E}">
      <dsp:nvSpPr>
        <dsp:cNvPr id="0" name=""/>
        <dsp:cNvSpPr/>
      </dsp:nvSpPr>
      <dsp:spPr>
        <a:xfrm rot="5400000">
          <a:off x="1048683" y="2761944"/>
          <a:ext cx="1053784" cy="1273152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Time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2871628"/>
        <a:ext cx="1273152" cy="1053784"/>
      </dsp:txXfrm>
    </dsp:sp>
    <dsp:sp modelId="{048C1D6F-D780-4335-8DE8-048738D373DD}">
      <dsp:nvSpPr>
        <dsp:cNvPr id="0" name=""/>
        <dsp:cNvSpPr/>
      </dsp:nvSpPr>
      <dsp:spPr>
        <a:xfrm rot="5400000">
          <a:off x="5597632" y="68501"/>
          <a:ext cx="684959" cy="6291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b="0" i="1" kern="1200" smtClean="0">
                  <a:latin typeface="Cambria Math" panose="02040503050406030204" pitchFamily="18" charset="0"/>
                </a:rPr>
                <m:t>𝑃</m:t>
              </m:r>
              <m:r>
                <a:rPr lang="it-IT" sz="2400" b="0" i="1" kern="1200" smtClean="0">
                  <a:latin typeface="Cambria Math" panose="02040503050406030204" pitchFamily="18" charset="0"/>
                </a:rPr>
                <m:t>=1−</m:t>
              </m:r>
              <m:sSup>
                <m:sSup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𝜆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𝑡</m:t>
                  </m:r>
                </m:sup>
              </m:sSup>
            </m:oMath>
          </a14:m>
          <a:r>
            <a:rPr lang="it-IT" sz="2400" kern="1200" dirty="0"/>
            <a:t> </a:t>
          </a:r>
          <a:r>
            <a:rPr lang="it-IT" sz="2400" kern="1200" dirty="0" err="1"/>
            <a:t>Poisson</a:t>
          </a:r>
          <a:r>
            <a:rPr lang="it-IT" sz="2400" kern="1200" dirty="0"/>
            <a:t> model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4506" y="2905065"/>
        <a:ext cx="6257776" cy="618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612B5-F59D-43DE-A775-8F0E8459B8AD}" type="datetimeFigureOut">
              <a:rPr lang="it-IT" smtClean="0"/>
              <a:t>09/10/2020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970F1-6B2F-4AB4-8491-9CFFA8CC2A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2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666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71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372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74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247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729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209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84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644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41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84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866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58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751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357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099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232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total probability theorem for the yearly mean number of events of a selected decision</a:t>
            </a:r>
          </a:p>
          <a:p>
            <a:pPr algn="l"/>
            <a:r>
              <a:rPr lang="it-IT" sz="1800" b="0" i="0" u="none" strike="noStrike" baseline="0" dirty="0" err="1">
                <a:latin typeface="CMR10"/>
              </a:rPr>
              <a:t>variable</a:t>
            </a:r>
            <a:r>
              <a:rPr lang="it-IT" sz="1800" b="0" i="0" u="none" strike="noStrike" baseline="0" dirty="0">
                <a:latin typeface="CMR10"/>
              </a:rPr>
              <a:t>.</a:t>
            </a:r>
          </a:p>
          <a:p>
            <a:pPr algn="l"/>
            <a:endParaRPr lang="it-IT" sz="1800" b="0" i="0" u="none" strike="noStrike" baseline="0" dirty="0">
              <a:latin typeface="CMR10"/>
            </a:endParaRP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livelli di performance sono quindi definiti in funzione di parametri decisionali detti appunto</a:t>
            </a:r>
          </a:p>
          <a:p>
            <a:pPr algn="l"/>
            <a:r>
              <a:rPr lang="it-IT" sz="1800" b="0" i="0" u="none" strike="noStrike" baseline="0" dirty="0" err="1">
                <a:latin typeface="CenturySchL-Ital"/>
              </a:rPr>
              <a:t>decision</a:t>
            </a:r>
            <a:r>
              <a:rPr lang="it-IT" sz="1800" b="0" i="0" u="none" strike="noStrike" baseline="0" dirty="0">
                <a:latin typeface="CenturySchL-Ital"/>
              </a:rPr>
              <a:t> </a:t>
            </a:r>
            <a:r>
              <a:rPr lang="it-IT" sz="1800" b="0" i="0" u="none" strike="noStrike" baseline="0" dirty="0" err="1">
                <a:latin typeface="CenturySchL-Ital"/>
              </a:rPr>
              <a:t>variables</a:t>
            </a:r>
            <a:r>
              <a:rPr lang="it-IT" sz="1800" b="0" i="0" u="none" strike="noStrike" baseline="0" dirty="0">
                <a:latin typeface="CenturySchL-Ital"/>
              </a:rPr>
              <a:t> </a:t>
            </a:r>
            <a:r>
              <a:rPr lang="it-IT" sz="1800" b="0" i="0" u="none" strike="noStrike" baseline="0" dirty="0">
                <a:latin typeface="CenturySchL-Roma"/>
              </a:rPr>
              <a:t>- </a:t>
            </a:r>
            <a:r>
              <a:rPr lang="it-IT" sz="1800" b="0" i="0" u="none" strike="noStrike" baseline="0" dirty="0" err="1">
                <a:latin typeface="CenturySchL-Ital"/>
              </a:rPr>
              <a:t>DV</a:t>
            </a:r>
            <a:r>
              <a:rPr lang="it-IT" sz="1800" b="0" i="0" u="none" strike="noStrike" baseline="0" dirty="0" err="1">
                <a:latin typeface="CenturySchL-Roma"/>
              </a:rPr>
              <a:t>s</a:t>
            </a:r>
            <a:r>
              <a:rPr lang="it-IT" sz="1800" b="0" i="0" u="none" strike="noStrike" baseline="0" dirty="0">
                <a:latin typeface="CenturySchL-Roma"/>
              </a:rPr>
              <a:t>. In generale, le </a:t>
            </a:r>
            <a:r>
              <a:rPr lang="it-IT" sz="1800" b="0" i="0" u="none" strike="noStrike" baseline="0" dirty="0" err="1">
                <a:latin typeface="CenturySchL-Ital"/>
              </a:rPr>
              <a:t>DV</a:t>
            </a:r>
            <a:r>
              <a:rPr lang="it-IT" sz="1800" b="0" i="0" u="none" strike="noStrike" baseline="0" dirty="0" err="1">
                <a:latin typeface="CenturySchL-Roma"/>
              </a:rPr>
              <a:t>s</a:t>
            </a:r>
            <a:r>
              <a:rPr lang="it-IT" sz="1800" b="0" i="0" u="none" strike="noStrike" baseline="0" dirty="0">
                <a:latin typeface="CenturySchL-Roma"/>
              </a:rPr>
              <a:t> sono a loro volta funzioni di misure del danno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dette </a:t>
            </a:r>
            <a:r>
              <a:rPr lang="it-IT" sz="1800" b="0" i="0" u="none" strike="noStrike" baseline="0" dirty="0" err="1">
                <a:latin typeface="CenturySchL-Ital"/>
              </a:rPr>
              <a:t>measure</a:t>
            </a:r>
            <a:r>
              <a:rPr lang="it-IT" sz="1800" b="0" i="0" u="none" strike="noStrike" baseline="0" dirty="0">
                <a:latin typeface="CenturySchL-Ital"/>
              </a:rPr>
              <a:t> </a:t>
            </a:r>
            <a:r>
              <a:rPr lang="it-IT" sz="1800" b="0" i="0" u="none" strike="noStrike" baseline="0" dirty="0" err="1">
                <a:latin typeface="CenturySchL-Ital"/>
              </a:rPr>
              <a:t>variables</a:t>
            </a:r>
            <a:r>
              <a:rPr lang="it-IT" sz="1800" b="0" i="0" u="none" strike="noStrike" baseline="0" dirty="0">
                <a:latin typeface="CenturySchL-Ital"/>
              </a:rPr>
              <a:t> </a:t>
            </a:r>
            <a:r>
              <a:rPr lang="it-IT" sz="1800" b="0" i="0" u="none" strike="noStrike" baseline="0" dirty="0">
                <a:latin typeface="CenturySchL-Roma"/>
              </a:rPr>
              <a:t>- </a:t>
            </a:r>
            <a:r>
              <a:rPr lang="it-IT" sz="1800" b="0" i="0" u="none" strike="noStrike" baseline="0" dirty="0">
                <a:latin typeface="CenturySchL-Ital"/>
              </a:rPr>
              <a:t>DM</a:t>
            </a:r>
            <a:r>
              <a:rPr lang="it-IT" sz="1800" b="0" i="0" u="none" strike="noStrike" baseline="0" dirty="0">
                <a:latin typeface="CenturySchL-Roma"/>
              </a:rPr>
              <a:t>, funzioni esse stesse di funzioni di domanda ingegneristica dette</a:t>
            </a:r>
          </a:p>
          <a:p>
            <a:pPr algn="l"/>
            <a:r>
              <a:rPr lang="en-US" sz="1800" b="0" i="0" u="none" strike="noStrike" baseline="0" dirty="0">
                <a:latin typeface="CenturySchL-Ital"/>
              </a:rPr>
              <a:t>engineering demand parameters </a:t>
            </a:r>
            <a:r>
              <a:rPr lang="en-US" sz="1800" b="0" i="0" u="none" strike="noStrike" baseline="0" dirty="0">
                <a:latin typeface="CenturySchL-Roma"/>
              </a:rPr>
              <a:t>- </a:t>
            </a:r>
            <a:r>
              <a:rPr lang="en-US" sz="1800" b="0" i="0" u="none" strike="noStrike" baseline="0" dirty="0">
                <a:latin typeface="CenturySchL-Ital"/>
              </a:rPr>
              <a:t>EDP</a:t>
            </a:r>
            <a:r>
              <a:rPr lang="en-US" sz="1800" b="0" i="0" u="none" strike="noStrike" baseline="0" dirty="0">
                <a:latin typeface="CenturySchL-Roma"/>
              </a:rPr>
              <a:t>, </a:t>
            </a:r>
            <a:r>
              <a:rPr lang="en-US" sz="1800" b="0" i="0" u="none" strike="noStrike" baseline="0" dirty="0" err="1">
                <a:latin typeface="CenturySchL-Roma"/>
              </a:rPr>
              <a:t>dipendenti</a:t>
            </a:r>
            <a:r>
              <a:rPr lang="en-US" sz="1800" b="0" i="0" u="none" strike="noStrike" baseline="0" dirty="0">
                <a:latin typeface="CenturySchL-Roma"/>
              </a:rPr>
              <a:t> da </a:t>
            </a:r>
            <a:r>
              <a:rPr lang="en-US" sz="1800" b="0" i="0" u="none" strike="noStrike" baseline="0" dirty="0" err="1">
                <a:latin typeface="CenturySchL-Roma"/>
              </a:rPr>
              <a:t>parametri</a:t>
            </a:r>
            <a:r>
              <a:rPr lang="en-US" sz="1800" b="0" i="0" u="none" strike="noStrike" baseline="0" dirty="0">
                <a:latin typeface="CenturySchL-Roma"/>
              </a:rPr>
              <a:t> di </a:t>
            </a:r>
            <a:r>
              <a:rPr lang="en-US" sz="1800" b="0" i="0" u="none" strike="noStrike" baseline="0" dirty="0">
                <a:latin typeface="CenturySchL-Ital"/>
              </a:rPr>
              <a:t>intensity measures </a:t>
            </a:r>
            <a:r>
              <a:rPr lang="en-US" sz="1800" b="0" i="0" u="none" strike="noStrike" baseline="0" dirty="0">
                <a:latin typeface="CenturySchL-Roma"/>
              </a:rPr>
              <a:t>- </a:t>
            </a:r>
            <a:r>
              <a:rPr lang="en-US" sz="1800" b="0" i="0" u="none" strike="noStrike" baseline="0" dirty="0">
                <a:latin typeface="CenturySchL-Ital"/>
              </a:rPr>
              <a:t>IM</a:t>
            </a:r>
            <a:r>
              <a:rPr lang="en-US" sz="1800" b="0" i="0" u="none" strike="noStrike" baseline="0" dirty="0">
                <a:latin typeface="CenturySchL-Roma"/>
              </a:rPr>
              <a:t>.</a:t>
            </a:r>
            <a:endParaRPr lang="it-IT" sz="1800" b="0" i="0" u="none" strike="noStrike" baseline="0" dirty="0">
              <a:latin typeface="CMR10"/>
            </a:endParaRPr>
          </a:p>
          <a:p>
            <a:pPr algn="l"/>
            <a:endParaRPr lang="it-IT" sz="1800" b="0" i="0" u="none" strike="noStrike" baseline="0" dirty="0">
              <a:latin typeface="CMR10"/>
            </a:endParaRP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ogni freccia rappresenta un modello di relazione probabilistica condizionata.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Per esempio, un opportuno modello generatore di </a:t>
            </a:r>
            <a:r>
              <a:rPr lang="it-IT" sz="1800" b="0" i="0" u="none" strike="noStrike" baseline="0" dirty="0">
                <a:latin typeface="CenturySchL-Ital"/>
              </a:rPr>
              <a:t>IM </a:t>
            </a:r>
            <a:r>
              <a:rPr lang="it-IT" sz="1800" b="0" i="0" u="none" strike="noStrike" baseline="0" dirty="0">
                <a:latin typeface="CenturySchL-Roma"/>
              </a:rPr>
              <a:t>fornisce opportuni valori di </a:t>
            </a:r>
            <a:r>
              <a:rPr lang="it-IT" sz="1800" b="0" i="0" u="none" strike="noStrike" baseline="0" dirty="0">
                <a:latin typeface="CenturySchL-Ital"/>
              </a:rPr>
              <a:t>EDP</a:t>
            </a:r>
            <a:r>
              <a:rPr lang="it-IT" sz="1800" b="0" i="0" u="none" strike="noStrike" baseline="0" dirty="0">
                <a:latin typeface="CenturySchL-Roma"/>
              </a:rPr>
              <a:t>, mentre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un altro modello di danno fornisce vari </a:t>
            </a:r>
            <a:r>
              <a:rPr lang="it-IT" sz="1800" b="0" i="0" u="none" strike="noStrike" baseline="0" dirty="0">
                <a:latin typeface="CenturySchL-Ital"/>
              </a:rPr>
              <a:t>DM </a:t>
            </a:r>
            <a:r>
              <a:rPr lang="it-IT" sz="1800" b="0" i="0" u="none" strike="noStrike" baseline="0" dirty="0">
                <a:latin typeface="CenturySchL-Roma"/>
              </a:rPr>
              <a:t>a seconda dell’</a:t>
            </a:r>
            <a:r>
              <a:rPr lang="it-IT" sz="1800" b="0" i="0" u="none" strike="noStrike" baseline="0" dirty="0">
                <a:latin typeface="CenturySchL-Ital"/>
              </a:rPr>
              <a:t>EDP </a:t>
            </a:r>
            <a:r>
              <a:rPr lang="it-IT" sz="1800" b="0" i="0" u="none" strike="noStrike" baseline="0" dirty="0">
                <a:latin typeface="CenturySchL-Roma"/>
              </a:rPr>
              <a:t>in ingresso.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8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64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146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93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1357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538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29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A367F15A-D10B-41B8-AB31-D8DF68EB42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27199"/>
            <a:ext cx="12192000" cy="1980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4F586515-88ED-46D4-9BC0-AFD737E0F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FC3821EF-61E1-4916-A7B9-DDAE3D8CF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noFill/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0FDE8EB7-C599-47B4-A7A0-68997C83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00D955BD-FA77-451F-BE06-81732AF16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96226-EFFB-417E-A26A-D8B77D5FC1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555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88B7E7B-1B08-4648-98F5-4372C01029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727200"/>
            <a:ext cx="12192000" cy="5130800"/>
          </a:xfrm>
          <a:prstGeom prst="rect">
            <a:avLst/>
          </a:prstGeom>
        </p:spPr>
        <p:txBody>
          <a:bodyPr anchor="t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3" name="Segnaposto testo 4">
            <a:extLst>
              <a:ext uri="{FF2B5EF4-FFF2-40B4-BE49-F238E27FC236}">
                <a16:creationId xmlns:a16="http://schemas.microsoft.com/office/drawing/2014/main" id="{89AD63E1-E5C3-4749-85B9-551631C6B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4" name="Segnaposto testo 4">
            <a:extLst>
              <a:ext uri="{FF2B5EF4-FFF2-40B4-BE49-F238E27FC236}">
                <a16:creationId xmlns:a16="http://schemas.microsoft.com/office/drawing/2014/main" id="{8643E9ED-337B-4FCC-8B7E-6AD3D8CDC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5" name="Segnaposto testo 4">
            <a:extLst>
              <a:ext uri="{FF2B5EF4-FFF2-40B4-BE49-F238E27FC236}">
                <a16:creationId xmlns:a16="http://schemas.microsoft.com/office/drawing/2014/main" id="{DD58755C-0059-4B7B-AC71-E26130A410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C52EAE49-330F-415C-A953-5F57BEC35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02A2925-8C13-4173-A157-859B105DA3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430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1_fotograf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6C24CD-A996-4E49-95DC-85887AFC8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3D653B7-53E5-40D2-843D-64DCF3E99F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A7386DB-F485-4A44-A65A-6EDCE8276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82E578-81FE-486F-A334-006EE4F34D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45005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01E55B-38D5-4D09-98FE-3E20068316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728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2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E22B3179-D3E5-4FA8-AAB3-4FD95E172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3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ACA2446-3414-4B38-A976-502CC5FE10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4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953FB859-57EF-4D71-9ECC-E9B4576191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9">
            <a:extLst>
              <a:ext uri="{FF2B5EF4-FFF2-40B4-BE49-F238E27FC236}">
                <a16:creationId xmlns:a16="http://schemas.microsoft.com/office/drawing/2014/main" id="{3CAB93C5-9538-4B05-899E-8FF73A0DE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4536" y="4394200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7260E311-D420-4598-B8DE-CF6F14768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AEB745-F95E-4D37-9B80-E9970B1FC0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43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3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821231F-60F9-4C30-BAFA-C4B6FCE6E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1" y="2052638"/>
            <a:ext cx="8015608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D36B0302-E885-4637-8D1A-B723026CD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8015608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7F831A6-3CB7-4905-877C-DD92B6E1C2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85011" y="2052638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8E80AB39-3B52-4C77-9B5A-713F16B9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5010" y="5111750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515AAABD-A5E9-403A-B769-1AC69CA97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85010" y="3582194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F365FE00-095C-4612-BA61-5EA737AE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504BC3-12C7-4794-A494-91D110C42B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373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con_filigran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C96E3B1E-F351-480A-8023-CAA36E4705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1D1BA64B-3824-4CCD-9C59-8A2272AE8D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1" y="2663825"/>
            <a:ext cx="10583861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5">
            <a:extLst>
              <a:ext uri="{FF2B5EF4-FFF2-40B4-BE49-F238E27FC236}">
                <a16:creationId xmlns:a16="http://schemas.microsoft.com/office/drawing/2014/main" id="{37467AFB-4C0A-4161-AA57-B74FF80C7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2F2B5A6-A9B7-4F9A-9DA6-8CB6AECFDA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042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senza_fotograf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48B5030C-2E21-492F-91CA-9FBD5E21C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C4F1306-F248-41DA-9945-E84C3CC44D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10583860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470F01B-BDF9-4A6A-B8A5-C868ACCD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ACB18DC-FD31-46B8-A3A0-26F55F19BA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788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vuo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F1F266-6017-4ECD-9DB0-839DFFC02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92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674FBB5E-1F1B-4ABA-8317-9D4A5430D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6630F611-3D78-4E98-9E4C-D430BBAA5F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9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egacy.ingv.it/roma/attivita/pererischio/macrosismica/Seismic/seismic.html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a13nn/ISPS.gi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://zonesismiche.mi.ingv.it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sse1-gis.mi.ingv.it/s1_en.php?restart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hyperlink" Target="http://zonesismiche.mi.ingv.i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zonesismiche.mi.ingv.i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hyperlink" Target="http://zonesismiche.mi.ingv.it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image" Target="../media/image100.png"/><Relationship Id="rId7" Type="http://schemas.openxmlformats.org/officeDocument/2006/relationships/hyperlink" Target="https://en.wikipedia.org/wiki/Probability_density_functi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Probability_density_function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hyperlink" Target="https://peer.berkeley.edu/sites/default/files/web_peer10_02_sanaz_rezaeian_and_armen_der_kiureghian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it-IT" dirty="0"/>
              <a:t>Ingegneria Sismica e Progettazione Strutturale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PSHA – Assignment 1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Ph.D</a:t>
            </a:r>
            <a:r>
              <a:rPr lang="it-IT" dirty="0"/>
              <a:t>. Candidate Chiara Nardin – </a:t>
            </a:r>
            <a:r>
              <a:rPr lang="it-IT" dirty="0" err="1"/>
              <a:t>M.Sc</a:t>
            </a:r>
            <a:r>
              <a:rPr lang="it-IT" dirty="0"/>
              <a:t>., Eng. in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Engineering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26967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81" y="3652637"/>
            <a:ext cx="3485940" cy="2872751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92" y="3964607"/>
            <a:ext cx="2840291" cy="2333830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Assumptions</a:t>
            </a:r>
            <a:r>
              <a:rPr lang="it-IT" dirty="0"/>
              <a:t>: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 err="1"/>
              <a:t>Eq</a:t>
            </a:r>
            <a:r>
              <a:rPr lang="it-IT" dirty="0"/>
              <a:t>. </a:t>
            </a:r>
            <a:r>
              <a:rPr lang="it-IT" i="1" dirty="0"/>
              <a:t>(1)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Earthquakes</a:t>
            </a:r>
            <a:r>
              <a:rPr lang="it-IT" i="1" dirty="0"/>
              <a:t> </a:t>
            </a:r>
            <a:r>
              <a:rPr lang="it-IT" i="1" dirty="0" err="1"/>
              <a:t>form</a:t>
            </a:r>
            <a:r>
              <a:rPr lang="it-IT" i="1" dirty="0"/>
              <a:t> a </a:t>
            </a:r>
            <a:r>
              <a:rPr lang="it-IT" i="1" dirty="0" err="1"/>
              <a:t>stochastic</a:t>
            </a:r>
            <a:r>
              <a:rPr lang="it-IT" i="1" dirty="0"/>
              <a:t> </a:t>
            </a:r>
            <a:r>
              <a:rPr lang="it-IT" i="1" dirty="0" err="1"/>
              <a:t>process</a:t>
            </a:r>
            <a:r>
              <a:rPr lang="it-IT" i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Earthquakes</a:t>
            </a:r>
            <a:r>
              <a:rPr lang="it-IT" i="1" dirty="0"/>
              <a:t> can be </a:t>
            </a:r>
            <a:r>
              <a:rPr lang="it-IT" i="1" dirty="0" err="1"/>
              <a:t>considered</a:t>
            </a:r>
            <a:r>
              <a:rPr lang="it-IT" i="1" dirty="0"/>
              <a:t> </a:t>
            </a:r>
            <a:r>
              <a:rPr lang="it-IT" i="1" dirty="0" err="1"/>
              <a:t>instantaneous</a:t>
            </a:r>
            <a:r>
              <a:rPr lang="it-IT" i="1" dirty="0"/>
              <a:t> </a:t>
            </a:r>
            <a:r>
              <a:rPr lang="it-IT" i="1" dirty="0" err="1"/>
              <a:t>events</a:t>
            </a:r>
            <a:r>
              <a:rPr lang="it-IT" i="1" dirty="0"/>
              <a:t> and </a:t>
            </a:r>
            <a:r>
              <a:rPr lang="it-IT" i="1" dirty="0" err="1"/>
              <a:t>memory-less</a:t>
            </a:r>
            <a:endParaRPr lang="en-GB" i="1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10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41122" y="4150546"/>
            <a:ext cx="378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occurrence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earthquakes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Homogeneus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HPP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nettore 2 8"/>
          <p:cNvCxnSpPr>
            <a:stCxn id="4" idx="1"/>
            <a:endCxn id="8" idx="1"/>
          </p:cNvCxnSpPr>
          <p:nvPr/>
        </p:nvCxnSpPr>
        <p:spPr>
          <a:xfrm flipH="1">
            <a:off x="741122" y="3687361"/>
            <a:ext cx="1" cy="924850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4181120" y="4149786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PDF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488477" y="4192929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CDF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586969" y="5529888"/>
            <a:ext cx="378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exponential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earthquake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recurrence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Connettore 2 21"/>
          <p:cNvCxnSpPr/>
          <p:nvPr/>
        </p:nvCxnSpPr>
        <p:spPr>
          <a:xfrm>
            <a:off x="2479617" y="5089012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1EFE69-EB49-440B-9847-40BD89C6585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26707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14" y="4314121"/>
            <a:ext cx="2565254" cy="2063532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1: </a:t>
            </a:r>
            <a:r>
              <a:rPr lang="it-IT" dirty="0" err="1"/>
              <a:t>Earthquake</a:t>
            </a:r>
            <a:r>
              <a:rPr lang="it-IT" dirty="0"/>
              <a:t>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/>
              <a:t>Goal: </a:t>
            </a:r>
            <a:r>
              <a:rPr lang="it-IT" b="1" dirty="0"/>
              <a:t>to </a:t>
            </a:r>
            <a:r>
              <a:rPr lang="it-IT" b="1" dirty="0" err="1"/>
              <a:t>identify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Fault </a:t>
            </a:r>
            <a:r>
              <a:rPr lang="it-IT" i="1" dirty="0" err="1"/>
              <a:t>sources</a:t>
            </a:r>
            <a:r>
              <a:rPr lang="it-IT" i="1" dirty="0"/>
              <a:t>: </a:t>
            </a:r>
            <a:r>
              <a:rPr lang="it-IT" dirty="0" err="1"/>
              <a:t>individual</a:t>
            </a:r>
            <a:r>
              <a:rPr lang="it-IT" dirty="0"/>
              <a:t> or multiple </a:t>
            </a:r>
            <a:r>
              <a:rPr lang="it-IT" dirty="0" err="1"/>
              <a:t>identified</a:t>
            </a:r>
            <a:r>
              <a:rPr lang="it-IT" dirty="0"/>
              <a:t> </a:t>
            </a:r>
            <a:r>
              <a:rPr lang="it-IT" dirty="0" err="1"/>
              <a:t>faults</a:t>
            </a: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Area </a:t>
            </a:r>
            <a:r>
              <a:rPr lang="it-IT" i="1" dirty="0" err="1"/>
              <a:t>sources</a:t>
            </a:r>
            <a:r>
              <a:rPr lang="it-IT" i="1" dirty="0"/>
              <a:t>: </a:t>
            </a:r>
            <a:r>
              <a:rPr lang="it-IT" dirty="0" err="1"/>
              <a:t>defined</a:t>
            </a:r>
            <a:r>
              <a:rPr lang="it-IT" dirty="0"/>
              <a:t> by </a:t>
            </a:r>
            <a:r>
              <a:rPr lang="it-IT" dirty="0" err="1"/>
              <a:t>polygons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seismicity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</a:t>
            </a:r>
            <a:r>
              <a:rPr lang="it-IT" dirty="0" err="1"/>
              <a:t>uniform</a:t>
            </a:r>
            <a:r>
              <a:rPr lang="it-IT" dirty="0"/>
              <a:t> </a:t>
            </a:r>
          </a:p>
          <a:p>
            <a:r>
              <a:rPr lang="it-IT" dirty="0"/>
              <a:t>(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upon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</a:t>
            </a:r>
            <a:r>
              <a:rPr lang="it-IT" dirty="0" err="1"/>
              <a:t>geological</a:t>
            </a:r>
            <a:r>
              <a:rPr lang="it-IT" dirty="0"/>
              <a:t>, </a:t>
            </a:r>
            <a:r>
              <a:rPr lang="it-IT" dirty="0" err="1"/>
              <a:t>geophysical</a:t>
            </a:r>
            <a:r>
              <a:rPr lang="it-IT" dirty="0"/>
              <a:t> and </a:t>
            </a:r>
            <a:r>
              <a:rPr lang="it-IT" dirty="0" err="1"/>
              <a:t>seismological</a:t>
            </a:r>
            <a:r>
              <a:rPr lang="it-IT" dirty="0"/>
              <a:t> – </a:t>
            </a:r>
            <a:r>
              <a:rPr lang="it-IT" dirty="0" err="1"/>
              <a:t>historical</a:t>
            </a:r>
            <a:r>
              <a:rPr lang="it-IT" dirty="0"/>
              <a:t> data)</a:t>
            </a:r>
          </a:p>
          <a:p>
            <a:r>
              <a:rPr lang="it-IT" dirty="0"/>
              <a:t>and </a:t>
            </a:r>
            <a:r>
              <a:rPr lang="it-IT" b="1" dirty="0"/>
              <a:t>to </a:t>
            </a:r>
            <a:r>
              <a:rPr lang="it-IT" b="1" dirty="0" err="1"/>
              <a:t>characterize</a:t>
            </a:r>
            <a:r>
              <a:rPr lang="it-IT" b="1" dirty="0"/>
              <a:t> </a:t>
            </a:r>
            <a:r>
              <a:rPr lang="it-IT" b="1" dirty="0" err="1"/>
              <a:t>seismic</a:t>
            </a:r>
            <a:r>
              <a:rPr lang="it-IT" b="1" dirty="0"/>
              <a:t> </a:t>
            </a:r>
            <a:r>
              <a:rPr lang="it-IT" b="1" dirty="0" err="1"/>
              <a:t>sources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Point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Linear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Area source</a:t>
            </a:r>
          </a:p>
          <a:p>
            <a:r>
              <a:rPr lang="it-IT" dirty="0"/>
              <a:t>(the </a:t>
            </a:r>
            <a:r>
              <a:rPr lang="it-IT" dirty="0" err="1"/>
              <a:t>geometry</a:t>
            </a:r>
            <a:r>
              <a:rPr lang="it-IT" dirty="0"/>
              <a:t> of the source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of source-to-site </a:t>
            </a:r>
            <a:r>
              <a:rPr lang="it-IT" dirty="0" err="1"/>
              <a:t>distances</a:t>
            </a:r>
            <a:r>
              <a:rPr lang="it-IT" dirty="0"/>
              <a:t>)</a:t>
            </a:r>
          </a:p>
          <a:p>
            <a:endParaRPr lang="it-IT" b="1" dirty="0"/>
          </a:p>
          <a:p>
            <a:endParaRPr lang="en-GB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11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Segnaposto testo 2"/>
          <p:cNvSpPr txBox="1">
            <a:spLocks/>
          </p:cNvSpPr>
          <p:nvPr/>
        </p:nvSpPr>
        <p:spPr>
          <a:xfrm rot="16200000">
            <a:off x="-307623" y="3274660"/>
            <a:ext cx="1650296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SOURCES</a:t>
            </a:r>
            <a:endParaRPr lang="en-GB" dirty="0"/>
          </a:p>
        </p:txBody>
      </p:sp>
      <p:sp>
        <p:nvSpPr>
          <p:cNvPr id="23" name="Segnaposto testo 2"/>
          <p:cNvSpPr txBox="1">
            <a:spLocks/>
          </p:cNvSpPr>
          <p:nvPr/>
        </p:nvSpPr>
        <p:spPr>
          <a:xfrm rot="16200000">
            <a:off x="-378690" y="5267126"/>
            <a:ext cx="1792429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DISTANCES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4D772D-A91F-4C4A-823D-C8B96140438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85575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 (</a:t>
            </a:r>
            <a:r>
              <a:rPr lang="it-IT" dirty="0" err="1"/>
              <a:t>Recurrence</a:t>
            </a:r>
            <a:r>
              <a:rPr lang="it-IT" dirty="0"/>
              <a:t> law)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4"/>
              <a:lstStyle/>
              <a:p>
                <a:r>
                  <a:rPr lang="it-IT" dirty="0"/>
                  <a:t>Goal: </a:t>
                </a:r>
                <a:r>
                  <a:rPr lang="it-IT" b="1" dirty="0"/>
                  <a:t>to </a:t>
                </a:r>
                <a:r>
                  <a:rPr lang="it-IT" b="1" dirty="0" err="1"/>
                  <a:t>define</a:t>
                </a:r>
                <a:r>
                  <a:rPr lang="it-IT" b="1" dirty="0"/>
                  <a:t> </a:t>
                </a:r>
                <a:r>
                  <a:rPr lang="it-IT" b="1" dirty="0" err="1"/>
                  <a:t>distribution</a:t>
                </a:r>
                <a:r>
                  <a:rPr lang="it-IT" b="1" dirty="0"/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/>
              </a:p>
              <a:p>
                <a:r>
                  <a:rPr lang="en-GB" i="1" dirty="0"/>
                  <a:t>the chance of an earthquake of a given size occurring anywhere inside the source during a specified period of time</a:t>
                </a:r>
              </a:p>
              <a:p>
                <a:endParaRPr lang="it-IT" i="1" dirty="0"/>
              </a:p>
              <a:p>
                <a:r>
                  <a:rPr lang="en-GB" dirty="0"/>
                  <a:t>The Gutenberg-Richter law (G-R law) expresses the relationship between the magnitude and rate of cumulative number of earthquakes in any given region:</a:t>
                </a:r>
              </a:p>
              <a:p>
                <a:endParaRPr lang="en-GB" sz="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dirty="0"/>
              </a:p>
              <a:p>
                <a:endParaRPr lang="en-GB" sz="6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logarithm base 10 of the mean annual rate of exceedance of magnitude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overall rate of earthquakes of the source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relative ratio of small vs large magnitudes</a:t>
                </a:r>
              </a:p>
              <a:p>
                <a:endParaRPr lang="en-GB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 rotWithShape="0">
                <a:blip r:embed="rId2"/>
                <a:stretch>
                  <a:fillRect l="-524" t="-893" b="-66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12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5F31A8-3D7B-46E1-BD89-B0FC2E907D9C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55257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 (</a:t>
            </a:r>
            <a:r>
              <a:rPr lang="it-IT" dirty="0" err="1"/>
              <a:t>Recurrence</a:t>
            </a:r>
            <a:r>
              <a:rPr lang="it-IT" dirty="0"/>
              <a:t> law)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/>
                  <a:t>Observations: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dirty="0"/>
                  <a:t> linked to the minimum magnitude capable of causing damages and to physically capability of seismic zone to generate magnitude with these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G-R law </a:t>
                </a:r>
                <a:r>
                  <a:rPr lang="it-IT" i="1" dirty="0" err="1"/>
                  <a:t>bounded</a:t>
                </a:r>
                <a:endParaRPr lang="it-IT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given</a:t>
                </a:r>
                <a:r>
                  <a:rPr lang="it-IT" dirty="0"/>
                  <a:t> a </a:t>
                </a:r>
                <a:r>
                  <a:rPr lang="it-IT" dirty="0" err="1"/>
                  <a:t>seismic</a:t>
                </a:r>
                <a:r>
                  <a:rPr lang="it-IT" dirty="0"/>
                  <a:t> source,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 are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through</a:t>
                </a:r>
                <a:r>
                  <a:rPr lang="it-IT" dirty="0"/>
                  <a:t> </a:t>
                </a:r>
                <a:r>
                  <a:rPr lang="it-IT" dirty="0" err="1"/>
                  <a:t>statistical</a:t>
                </a:r>
                <a:r>
                  <a:rPr lang="it-IT" dirty="0"/>
                  <a:t> </a:t>
                </a:r>
                <a:r>
                  <a:rPr lang="it-IT" dirty="0" err="1"/>
                  <a:t>analysis</a:t>
                </a:r>
                <a:r>
                  <a:rPr lang="it-IT" dirty="0"/>
                  <a:t> of </a:t>
                </a:r>
                <a:r>
                  <a:rPr lang="it-IT" dirty="0" err="1"/>
                  <a:t>historical</a:t>
                </a:r>
                <a:r>
                  <a:rPr lang="it-IT" dirty="0"/>
                  <a:t> data with </a:t>
                </a:r>
                <a:r>
                  <a:rPr lang="it-IT" dirty="0" err="1"/>
                  <a:t>constraints</a:t>
                </a:r>
                <a:r>
                  <a:rPr lang="it-IT" dirty="0"/>
                  <a:t> from </a:t>
                </a:r>
                <a:r>
                  <a:rPr lang="it-IT" dirty="0" err="1"/>
                  <a:t>geological</a:t>
                </a:r>
                <a:r>
                  <a:rPr lang="it-IT" dirty="0"/>
                  <a:t> </a:t>
                </a:r>
                <a:r>
                  <a:rPr lang="it-IT" dirty="0" err="1"/>
                  <a:t>evidence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paramount</a:t>
                </a:r>
                <a:r>
                  <a:rPr lang="it-IT" dirty="0"/>
                  <a:t> </a:t>
                </a:r>
                <a:r>
                  <a:rPr lang="it-IT" dirty="0" err="1"/>
                  <a:t>aspect</a:t>
                </a:r>
                <a:r>
                  <a:rPr lang="it-IT" dirty="0"/>
                  <a:t> </a:t>
                </a:r>
                <a:r>
                  <a:rPr lang="it-IT" dirty="0" err="1"/>
                  <a:t>regarding</a:t>
                </a:r>
                <a:r>
                  <a:rPr lang="it-IT" dirty="0"/>
                  <a:t> </a:t>
                </a:r>
                <a:r>
                  <a:rPr lang="it-IT" dirty="0" err="1"/>
                  <a:t>completeness</a:t>
                </a:r>
                <a:r>
                  <a:rPr lang="it-IT" dirty="0"/>
                  <a:t> and </a:t>
                </a:r>
                <a:r>
                  <a:rPr lang="it-IT" dirty="0" err="1"/>
                  <a:t>undistortion</a:t>
                </a:r>
                <a:r>
                  <a:rPr lang="it-IT" dirty="0"/>
                  <a:t> of the </a:t>
                </a:r>
                <a:r>
                  <a:rPr lang="it-IT" dirty="0" err="1"/>
                  <a:t>reference</a:t>
                </a:r>
                <a:r>
                  <a:rPr lang="it-IT" dirty="0"/>
                  <a:t> </a:t>
                </a:r>
                <a:r>
                  <a:rPr lang="it-IT" dirty="0" err="1"/>
                  <a:t>catalogue</a:t>
                </a:r>
                <a:r>
                  <a:rPr lang="it-IT" dirty="0"/>
                  <a:t> in </a:t>
                </a:r>
                <a:r>
                  <a:rPr lang="it-IT" dirty="0" err="1"/>
                  <a:t>terms</a:t>
                </a:r>
                <a:r>
                  <a:rPr lang="it-IT" dirty="0"/>
                  <a:t> of </a:t>
                </a:r>
                <a:r>
                  <a:rPr lang="it-IT" dirty="0" err="1"/>
                  <a:t>intensity</a:t>
                </a:r>
                <a:r>
                  <a:rPr lang="it-IT" dirty="0"/>
                  <a:t>/</a:t>
                </a:r>
                <a:r>
                  <a:rPr lang="it-IT" dirty="0" err="1"/>
                  <a:t>magnitude</a:t>
                </a:r>
                <a:r>
                  <a:rPr lang="it-IT" dirty="0"/>
                  <a:t> </a:t>
                </a:r>
                <a:r>
                  <a:rPr lang="it-IT" dirty="0" err="1"/>
                  <a:t>range</a:t>
                </a:r>
                <a:r>
                  <a:rPr lang="it-IT" dirty="0"/>
                  <a:t> and time </a:t>
                </a:r>
                <a:r>
                  <a:rPr lang="it-IT" dirty="0" err="1"/>
                  <a:t>intervals</a:t>
                </a:r>
                <a:r>
                  <a:rPr lang="it-IT" dirty="0"/>
                  <a:t> </a:t>
                </a:r>
                <a:endParaRPr lang="en-GB" dirty="0"/>
              </a:p>
              <a:p>
                <a:endParaRPr lang="en-GB" sz="600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 rotWithShape="0">
                <a:blip r:embed="rId2"/>
                <a:stretch>
                  <a:fillRect l="-524" t="-2976" b="-30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13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1240C3-E209-49D3-B04C-5150AAC6677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658429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 (</a:t>
            </a:r>
            <a:r>
              <a:rPr lang="it-IT" dirty="0" err="1"/>
              <a:t>Recurrence</a:t>
            </a:r>
            <a:r>
              <a:rPr lang="it-IT" dirty="0"/>
              <a:t> law)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 numCol="1"/>
          <a:lstStyle/>
          <a:p>
            <a:r>
              <a:rPr lang="it-IT" dirty="0" err="1"/>
              <a:t>Observations</a:t>
            </a:r>
            <a:r>
              <a:rPr lang="it-IT" dirty="0"/>
              <a:t>: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14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26" name="Picture 2" descr="http://legacy.ingv.it/roma/attivita/pererischio/macrosismica/Seismic/gut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88" y="2575165"/>
            <a:ext cx="5677300" cy="41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-2058943" y="6521548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hlinkClick r:id="rId3"/>
              </a:rPr>
              <a:t>http://legacy.ingv.it/roma/attivita/pererischio/macrosismica/Seismic/seismic.html</a:t>
            </a:r>
            <a:endParaRPr lang="en-GB" sz="1400" i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4" y="2663825"/>
            <a:ext cx="4819650" cy="34575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D20627-09C3-4DDF-94A3-7015B2E6B1F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20948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(GMPE)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/>
                  <a:t>Goal: </a:t>
                </a:r>
                <a:r>
                  <a:rPr lang="it-IT" b="1" dirty="0"/>
                  <a:t>estimate </a:t>
                </a:r>
                <a:r>
                  <a:rPr lang="it-IT" b="1" dirty="0" err="1"/>
                  <a:t>ground</a:t>
                </a:r>
                <a:r>
                  <a:rPr lang="it-IT" b="1" dirty="0"/>
                  <a:t> </a:t>
                </a:r>
                <a:r>
                  <a:rPr lang="it-IT" b="1" dirty="0" err="1"/>
                  <a:t>motion</a:t>
                </a:r>
                <a:r>
                  <a:rPr lang="it-IT" b="1" dirty="0"/>
                  <a:t> </a:t>
                </a:r>
                <a:r>
                  <a:rPr lang="it-IT" b="1" dirty="0" err="1"/>
                  <a:t>at</a:t>
                </a:r>
                <a:r>
                  <a:rPr lang="it-IT" b="1" dirty="0"/>
                  <a:t> the site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Identify</a:t>
                </a:r>
                <a:r>
                  <a:rPr lang="it-IT" b="0" dirty="0"/>
                  <a:t> the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 interest for the situation and purposes;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Estimation</a:t>
                </a:r>
                <a:r>
                  <a:rPr lang="it-IT" dirty="0"/>
                  <a:t> of the PDF of the </a:t>
                </a:r>
                <a:r>
                  <a:rPr lang="it-IT" dirty="0" err="1"/>
                  <a:t>selected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by </a:t>
                </a:r>
                <a:r>
                  <a:rPr lang="it-IT" dirty="0" err="1"/>
                  <a:t>referring</a:t>
                </a:r>
                <a:r>
                  <a:rPr lang="it-IT" dirty="0"/>
                  <a:t> to </a:t>
                </a:r>
                <a:r>
                  <a:rPr lang="it-IT" dirty="0" err="1"/>
                  <a:t>predictor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earthquake</a:t>
                </a:r>
                <a:r>
                  <a:rPr lang="it-IT" dirty="0"/>
                  <a:t> source </a:t>
                </a:r>
                <a:r>
                  <a:rPr lang="it-IT" dirty="0" err="1"/>
                  <a:t>properties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en-GB" dirty="0"/>
                  <a:t>GMPEs are usually adopted to evaluate the probability that a particular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/>
                  <a:t> exceeds a certain value,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GB" dirty="0"/>
                  <a:t>, for a given earthquake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/>
                  <a:t>, occurring at a given distance,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2"/>
                <a:stretch>
                  <a:fillRect l="-524" t="-2976" r="-58" b="-2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15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7" y="4392125"/>
            <a:ext cx="2815149" cy="236283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-2058943" y="7634922"/>
            <a:ext cx="837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Schematic illustration of conditional probability of exceeding a particular value of a</a:t>
            </a:r>
          </a:p>
          <a:p>
            <a:r>
              <a:rPr lang="en-GB" sz="1400" dirty="0"/>
              <a:t>ground motion parameter for a given magnitude and distance.</a:t>
            </a:r>
            <a:endParaRPr lang="en-GB" sz="14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81BBC3-6D24-4EA1-B314-6FE5947F7F03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999561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(GMPE)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/>
                  <a:t>In probabilistic terms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&gt;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 1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𝑅𝑀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Usually</a:t>
                </a:r>
                <a:r>
                  <a:rPr lang="it-IT" dirty="0"/>
                  <a:t>, </a:t>
                </a:r>
                <a:r>
                  <a:rPr lang="en-GB" dirty="0"/>
                  <a:t>the conditional distribution of the ground motion intensity measure, i.e.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assumed log normal.</a:t>
                </a:r>
              </a:p>
              <a:p>
                <a:endParaRPr lang="it-IT" dirty="0"/>
              </a:p>
              <a:p>
                <a:r>
                  <a:rPr lang="it-IT" dirty="0" err="1"/>
                  <a:t>Observations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GMPEs are developed independently for each region;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Faulting mechanism, effects of local site conditions are of </a:t>
                </a:r>
              </a:p>
              <a:p>
                <a:r>
                  <a:rPr lang="en-GB" dirty="0"/>
                  <a:t>paramount importance</a:t>
                </a:r>
                <a:endParaRPr lang="it-IT" dirty="0"/>
              </a:p>
              <a:p>
                <a:endParaRPr lang="en-GB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>
                <a:blip r:embed="rId2"/>
                <a:stretch>
                  <a:fillRect l="-519" t="-3311" r="-231" b="-738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16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715" y="3861785"/>
            <a:ext cx="3882970" cy="2920596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036320" y="6000770"/>
            <a:ext cx="699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Schematic illustration of conditional probability of exceeding a particular value of a</a:t>
            </a:r>
          </a:p>
          <a:p>
            <a:pPr algn="r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ground motion parameter for a given magnitude and distance.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E417B1-DA71-419B-ABF1-BCF6E64423F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23144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/>
                  <a:t>The seismic hazard curve is a function representing the annual frequency of exceeding various levels of ground shaking (i.e.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/>
                  <a:t>) at a specific site. The curve is obtained by integration of the previously three steps over all possible magnitudes and earthquakes locations.</a:t>
                </a:r>
              </a:p>
              <a:p>
                <a:r>
                  <a:rPr lang="en-GB" dirty="0"/>
                  <a:t>Seismic hazard curves are obtained for individual sources and, then, combined to express the aggregate hazard at a particular site.</a:t>
                </a:r>
                <a:endParaRPr lang="it-IT" dirty="0"/>
              </a:p>
              <a:p>
                <a:r>
                  <a:rPr lang="en-GB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it-IT" dirty="0" err="1"/>
                  <a:t>Numerically</a:t>
                </a: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𝑖𝑚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 rotWithShape="0">
                <a:blip r:embed="rId3"/>
                <a:stretch>
                  <a:fillRect l="-519" t="-3311" b="-937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17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Segnaposto testo 3"/>
          <p:cNvSpPr txBox="1">
            <a:spLocks/>
          </p:cNvSpPr>
          <p:nvPr/>
        </p:nvSpPr>
        <p:spPr>
          <a:xfrm>
            <a:off x="458918" y="4542038"/>
            <a:ext cx="10576165" cy="1838727"/>
          </a:xfrm>
          <a:prstGeom prst="rect">
            <a:avLst/>
          </a:prstGeom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952895" y="4648134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(2)</a:t>
            </a:r>
            <a:endParaRPr lang="en-GB" sz="1600" i="1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941320" y="5701428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(3)</a:t>
            </a:r>
            <a:endParaRPr lang="en-GB" sz="1600" i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C62471D-5B73-4834-A062-DCA26011D32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8363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Baker J. W. (2008). </a:t>
            </a:r>
            <a:r>
              <a:rPr lang="en-GB" i="1" dirty="0"/>
              <a:t>An Introduction to Probabilistic Seismic Hazard Analysis (PSHA)</a:t>
            </a:r>
            <a:r>
              <a:rPr lang="en-GB" dirty="0"/>
              <a:t>, White Paper, Version 1.3, 72 pp.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Kramer, S.L. (1996) </a:t>
            </a:r>
            <a:r>
              <a:rPr lang="en-GB" i="1" dirty="0"/>
              <a:t>Geotechnical earthquake engineering</a:t>
            </a:r>
            <a:r>
              <a:rPr lang="en-GB" dirty="0"/>
              <a:t>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Wells, D.L. and Coppersmith, K.J. (1994) </a:t>
            </a:r>
            <a:r>
              <a:rPr lang="en-GB" i="1" dirty="0"/>
              <a:t>New empirical relationships among magnitude, rupture length, rupture width, rupture area, and surface displacement.</a:t>
            </a:r>
            <a:r>
              <a:rPr lang="en-GB" dirty="0"/>
              <a:t> Bull. Seism. Soc. Am., 84, 974-1002.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Cornell, C.A. (1968). </a:t>
            </a:r>
            <a:r>
              <a:rPr lang="en-GB" i="1" dirty="0"/>
              <a:t>Engineering seismic risk analysis</a:t>
            </a:r>
            <a:r>
              <a:rPr lang="en-GB" dirty="0"/>
              <a:t>, Bull. Seism. Soc. Am., 58, 1583-1606.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Broccardo, M. (2018) </a:t>
            </a:r>
            <a:r>
              <a:rPr lang="en-GB" i="1" dirty="0"/>
              <a:t>Probabilistic seismic risk analysis for civil systems</a:t>
            </a:r>
            <a:r>
              <a:rPr lang="en-GB" dirty="0"/>
              <a:t>, Lecture Notes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18</a:t>
            </a:fld>
            <a:endParaRPr lang="it-IT" dirty="0"/>
          </a:p>
        </p:txBody>
      </p:sp>
      <p:sp>
        <p:nvSpPr>
          <p:cNvPr id="6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83C2E3-4398-46AB-92D7-F65CE41AD2B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17112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4468960"/>
            <a:ext cx="11621193" cy="671208"/>
          </a:xfrm>
        </p:spPr>
        <p:txBody>
          <a:bodyPr/>
          <a:lstStyle/>
          <a:p>
            <a:r>
              <a:rPr lang="it-IT" dirty="0"/>
              <a:t>Ingegneria Sismica e Progettazione Strutturale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PSHA – Assignment 1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Ph.D</a:t>
            </a:r>
            <a:r>
              <a:rPr lang="it-IT" dirty="0"/>
              <a:t>. Candidate </a:t>
            </a:r>
            <a:r>
              <a:rPr lang="it-IT" b="1" dirty="0"/>
              <a:t>Chiara Nardin </a:t>
            </a:r>
            <a:r>
              <a:rPr lang="it-IT" dirty="0"/>
              <a:t>– </a:t>
            </a:r>
            <a:r>
              <a:rPr lang="it-IT" dirty="0" err="1"/>
              <a:t>M.Sc</a:t>
            </a:r>
            <a:r>
              <a:rPr lang="it-IT" dirty="0"/>
              <a:t>., Eng. in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Engineering</a:t>
            </a:r>
            <a:endParaRPr lang="it-IT" dirty="0"/>
          </a:p>
        </p:txBody>
      </p:sp>
      <p:pic>
        <p:nvPicPr>
          <p:cNvPr id="2056" name="Picture 8" descr="Analyze data, create models and more with MATLAB - UW–⁠Madison ...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 b="12042"/>
          <a:stretch/>
        </p:blipFill>
        <p:spPr bwMode="auto">
          <a:xfrm>
            <a:off x="0" y="1481959"/>
            <a:ext cx="1219200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2A6292F-3501-4CC6-B584-13D1840DDA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  <p:pic>
        <p:nvPicPr>
          <p:cNvPr id="9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7CD2167F-B026-4B13-B6EF-084D3E341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369916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86AF8DC2-C058-4461-832A-B6F8B109A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4638502" y="1481959"/>
            <a:ext cx="2696095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9B96D3B8-1B4F-4ED9-B4EA-EFE0C64A7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729857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TLAB logo on a blue background">
            <a:extLst>
              <a:ext uri="{FF2B5EF4-FFF2-40B4-BE49-F238E27FC236}">
                <a16:creationId xmlns:a16="http://schemas.microsoft.com/office/drawing/2014/main" id="{2A7FFA63-C11C-4A50-8145-D5F6ACF5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t="12599" r="26159" b="10630"/>
          <a:stretch/>
        </p:blipFill>
        <p:spPr bwMode="auto">
          <a:xfrm>
            <a:off x="4821381" y="1862052"/>
            <a:ext cx="2477193" cy="1995054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934273-36EE-49BC-B797-0089A4F9A40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606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/>
          <a:srcRect t="6191" r="18981"/>
          <a:stretch/>
        </p:blipFill>
        <p:spPr>
          <a:xfrm>
            <a:off x="5924682" y="2663824"/>
            <a:ext cx="2134803" cy="2150208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Course </a:t>
            </a:r>
            <a:r>
              <a:rPr lang="it-IT" dirty="0" err="1"/>
              <a:t>outline</a:t>
            </a:r>
            <a:r>
              <a:rPr lang="it-IT" dirty="0"/>
              <a:t>: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Introduction</a:t>
            </a:r>
            <a:endParaRPr lang="it-IT" dirty="0"/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DSHA vs PSHA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Probabilistic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Model</a:t>
            </a: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Earthquake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Source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Earthquake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Ground Motion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Laboratory</a:t>
            </a:r>
            <a:endParaRPr lang="en-GB" dirty="0"/>
          </a:p>
        </p:txBody>
      </p:sp>
      <p:pic>
        <p:nvPicPr>
          <p:cNvPr id="9" name="Segnaposto immagine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3965" t="15438" r="44678" b="1319"/>
          <a:stretch/>
        </p:blipFill>
        <p:spPr>
          <a:xfrm>
            <a:off x="8195706" y="1819959"/>
            <a:ext cx="3129280" cy="4490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</a:t>
            </a:fld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7344012" y="6481973"/>
            <a:ext cx="412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hlinkClick r:id="rId5"/>
              </a:rPr>
              <a:t>http://zonesismiche.mi.ingv.it/</a:t>
            </a:r>
            <a:endParaRPr lang="en-GB" sz="1400" i="1" dirty="0"/>
          </a:p>
        </p:txBody>
      </p:sp>
      <p:grpSp>
        <p:nvGrpSpPr>
          <p:cNvPr id="15" name="Gruppo 14"/>
          <p:cNvGrpSpPr/>
          <p:nvPr/>
        </p:nvGrpSpPr>
        <p:grpSpPr>
          <a:xfrm>
            <a:off x="6002831" y="4951144"/>
            <a:ext cx="2019144" cy="1297483"/>
            <a:chOff x="13005480" y="3045206"/>
            <a:chExt cx="3623090" cy="2328164"/>
          </a:xfrm>
        </p:grpSpPr>
        <p:pic>
          <p:nvPicPr>
            <p:cNvPr id="13" name="Immagine 12"/>
            <p:cNvPicPr>
              <a:picLocks noChangeAspect="1"/>
            </p:cNvPicPr>
            <p:nvPr/>
          </p:nvPicPr>
          <p:blipFill rotWithShape="1">
            <a:blip r:embed="rId6"/>
            <a:srcRect l="1322" t="6808" r="26552" b="27667"/>
            <a:stretch/>
          </p:blipFill>
          <p:spPr>
            <a:xfrm>
              <a:off x="13005480" y="3045206"/>
              <a:ext cx="3337468" cy="2328164"/>
            </a:xfrm>
            <a:prstGeom prst="rect">
              <a:avLst/>
            </a:prstGeom>
            <a:ln w="28575">
              <a:solidFill>
                <a:srgbClr val="A01625"/>
              </a:solidFill>
            </a:ln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6"/>
            <a:srcRect l="1322" t="75419" r="26552" b="9516"/>
            <a:stretch/>
          </p:blipFill>
          <p:spPr>
            <a:xfrm rot="16200000">
              <a:off x="15282898" y="4027698"/>
              <a:ext cx="2328164" cy="363180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7" name="Gruppo 16"/>
          <p:cNvGrpSpPr/>
          <p:nvPr/>
        </p:nvGrpSpPr>
        <p:grpSpPr>
          <a:xfrm>
            <a:off x="7025360" y="-2191653"/>
            <a:ext cx="2283789" cy="1767998"/>
            <a:chOff x="5877838" y="4391392"/>
            <a:chExt cx="2283789" cy="1767998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7"/>
            <a:srcRect l="1187" t="5781" r="5896" b="8527"/>
            <a:stretch/>
          </p:blipFill>
          <p:spPr>
            <a:xfrm>
              <a:off x="5911917" y="4417158"/>
              <a:ext cx="2249710" cy="1742232"/>
            </a:xfrm>
            <a:prstGeom prst="rect">
              <a:avLst/>
            </a:prstGeom>
          </p:spPr>
        </p:pic>
        <p:sp>
          <p:nvSpPr>
            <p:cNvPr id="16" name="Rettangolo 15"/>
            <p:cNvSpPr/>
            <p:nvPr/>
          </p:nvSpPr>
          <p:spPr>
            <a:xfrm>
              <a:off x="5877838" y="4391392"/>
              <a:ext cx="433806" cy="191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Ovale 17"/>
          <p:cNvSpPr/>
          <p:nvPr/>
        </p:nvSpPr>
        <p:spPr>
          <a:xfrm>
            <a:off x="9672834" y="4135120"/>
            <a:ext cx="534050" cy="558138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ttore 2 18" title="Standard Normal CDF"/>
          <p:cNvCxnSpPr/>
          <p:nvPr/>
        </p:nvCxnSpPr>
        <p:spPr>
          <a:xfrm flipH="1" flipV="1">
            <a:off x="8161086" y="3952923"/>
            <a:ext cx="1440994" cy="461266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8" idx="2"/>
          </p:cNvCxnSpPr>
          <p:nvPr/>
        </p:nvCxnSpPr>
        <p:spPr>
          <a:xfrm>
            <a:off x="9672834" y="4414189"/>
            <a:ext cx="914400" cy="752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8CE6B0-6030-43BE-B87C-26F4BBA04A8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66740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Goal: to </a:t>
            </a:r>
            <a:r>
              <a:rPr lang="it-IT" dirty="0" err="1"/>
              <a:t>perform</a:t>
            </a:r>
            <a:r>
              <a:rPr lang="it-IT" dirty="0"/>
              <a:t> a PSHA </a:t>
            </a:r>
            <a:r>
              <a:rPr lang="it-IT" dirty="0" err="1"/>
              <a:t>analysis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scheme</a:t>
            </a:r>
            <a:r>
              <a:rPr lang="it-IT" dirty="0"/>
              <a:t> </a:t>
            </a:r>
            <a:r>
              <a:rPr lang="it-IT" dirty="0" err="1"/>
              <a:t>depicted</a:t>
            </a:r>
            <a:r>
              <a:rPr lang="it-IT" dirty="0"/>
              <a:t> in </a:t>
            </a:r>
            <a:r>
              <a:rPr lang="it-IT" i="1" dirty="0"/>
              <a:t>(1)</a:t>
            </a:r>
            <a:r>
              <a:rPr lang="it-IT" dirty="0"/>
              <a:t>, compute: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annual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curve for </a:t>
            </a:r>
            <a:r>
              <a:rPr lang="it-IT" dirty="0" err="1"/>
              <a:t>each</a:t>
            </a:r>
            <a:r>
              <a:rPr lang="it-IT" dirty="0"/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50 </a:t>
            </a:r>
            <a:r>
              <a:rPr lang="it-IT" dirty="0" err="1"/>
              <a:t>years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curve for </a:t>
            </a:r>
            <a:r>
              <a:rPr lang="it-IT" dirty="0" err="1"/>
              <a:t>each</a:t>
            </a:r>
            <a:r>
              <a:rPr lang="it-IT" dirty="0"/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475 </a:t>
            </a:r>
            <a:r>
              <a:rPr lang="it-IT" dirty="0" err="1"/>
              <a:t>years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curve for </a:t>
            </a:r>
            <a:r>
              <a:rPr lang="it-IT" dirty="0" err="1"/>
              <a:t>each</a:t>
            </a:r>
            <a:r>
              <a:rPr lang="it-IT" dirty="0"/>
              <a:t> fault</a:t>
            </a:r>
          </a:p>
          <a:p>
            <a:r>
              <a:rPr lang="it-IT" dirty="0"/>
              <a:t>for the </a:t>
            </a:r>
            <a:r>
              <a:rPr lang="it-IT" dirty="0" err="1"/>
              <a:t>highlighted</a:t>
            </a:r>
            <a:r>
              <a:rPr lang="it-IT" dirty="0"/>
              <a:t> </a:t>
            </a:r>
            <a:r>
              <a:rPr lang="it-IT" dirty="0" err="1"/>
              <a:t>seismic</a:t>
            </a:r>
            <a:r>
              <a:rPr lang="it-IT" dirty="0"/>
              <a:t> site.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20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94" y="1910556"/>
            <a:ext cx="5031345" cy="4376737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8759640" y="3819854"/>
            <a:ext cx="10360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ttore 2 8" title="Standard Normal CDF"/>
          <p:cNvCxnSpPr>
            <a:stCxn id="8" idx="2"/>
          </p:cNvCxnSpPr>
          <p:nvPr/>
        </p:nvCxnSpPr>
        <p:spPr>
          <a:xfrm flipH="1">
            <a:off x="4130566" y="4096079"/>
            <a:ext cx="4629074" cy="612555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731838" y="5657546"/>
            <a:ext cx="5779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hlinkClick r:id="rId3"/>
              </a:rPr>
              <a:t>http://esse1-gis.mi.ingv.it/</a:t>
            </a:r>
            <a:endParaRPr lang="en-GB" sz="1400" dirty="0"/>
          </a:p>
          <a:p>
            <a:pPr algn="r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Seismic hazard map: shaking parameter PGA, site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Palmoli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 (CH) Latitude 41,527 – Longitude 14,483.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51E162C-D37E-4760-87D6-153DEA130B4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9510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/>
              <a:t>Localize</a:t>
            </a:r>
            <a:r>
              <a:rPr lang="it-IT" dirty="0"/>
              <a:t> </a:t>
            </a:r>
            <a:r>
              <a:rPr lang="it-IT" dirty="0" err="1"/>
              <a:t>seismogenetic</a:t>
            </a:r>
            <a:r>
              <a:rPr lang="it-IT" dirty="0"/>
              <a:t> </a:t>
            </a:r>
            <a:r>
              <a:rPr lang="it-IT" dirty="0" err="1"/>
              <a:t>zones</a:t>
            </a:r>
            <a:r>
              <a:rPr lang="it-IT" dirty="0"/>
              <a:t>: </a:t>
            </a:r>
            <a:r>
              <a:rPr lang="it-IT" dirty="0" err="1"/>
              <a:t>Italian</a:t>
            </a:r>
            <a:r>
              <a:rPr lang="it-IT" dirty="0"/>
              <a:t> ZS9* model for </a:t>
            </a:r>
            <a:r>
              <a:rPr lang="it-IT" dirty="0" err="1"/>
              <a:t>application</a:t>
            </a:r>
            <a:r>
              <a:rPr lang="it-IT" dirty="0"/>
              <a:t> of the </a:t>
            </a:r>
            <a:r>
              <a:rPr lang="it-IT" dirty="0" err="1"/>
              <a:t>attenuation</a:t>
            </a:r>
            <a:r>
              <a:rPr lang="it-IT" dirty="0"/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characteristics</a:t>
            </a:r>
            <a:r>
              <a:rPr lang="it-IT" dirty="0"/>
              <a:t> of </a:t>
            </a:r>
            <a:r>
              <a:rPr lang="it-IT" dirty="0" err="1"/>
              <a:t>zonation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Seismogenetic</a:t>
            </a:r>
            <a:r>
              <a:rPr lang="it-IT" dirty="0"/>
              <a:t> </a:t>
            </a:r>
            <a:r>
              <a:rPr lang="it-IT" dirty="0" err="1"/>
              <a:t>faults</a:t>
            </a:r>
            <a:r>
              <a:rPr lang="it-IT" dirty="0"/>
              <a:t> and </a:t>
            </a:r>
            <a:r>
              <a:rPr lang="it-IT" dirty="0" err="1"/>
              <a:t>mechanisms</a:t>
            </a:r>
            <a:r>
              <a:rPr lang="it-IT" dirty="0"/>
              <a:t> (</a:t>
            </a:r>
            <a:r>
              <a:rPr lang="it-IT" dirty="0" err="1"/>
              <a:t>direct</a:t>
            </a:r>
            <a:r>
              <a:rPr lang="it-IT" dirty="0"/>
              <a:t>, inverse, strike-slip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Hypocenter</a:t>
            </a:r>
            <a:r>
              <a:rPr lang="it-IT" dirty="0"/>
              <a:t> </a:t>
            </a:r>
            <a:r>
              <a:rPr lang="it-IT" dirty="0" err="1"/>
              <a:t>depth</a:t>
            </a:r>
            <a:r>
              <a:rPr lang="it-IT" dirty="0"/>
              <a:t> (</a:t>
            </a:r>
            <a:r>
              <a:rPr lang="it-IT" dirty="0" err="1"/>
              <a:t>shallow</a:t>
            </a:r>
            <a:r>
              <a:rPr lang="it-IT" dirty="0"/>
              <a:t>, intermediate, deep)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ect</a:t>
            </a:r>
            <a:r>
              <a:rPr lang="it-IT" dirty="0"/>
              <a:t>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21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22" y="3124309"/>
            <a:ext cx="2845662" cy="33685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16416" y="3452593"/>
            <a:ext cx="653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Italian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database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catalogue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seismicity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>
                <a:hlinkClick r:id="rId4"/>
              </a:rPr>
              <a:t>http://zonesismiche.mi.ingv.it/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nettore 2 11"/>
          <p:cNvCxnSpPr/>
          <p:nvPr/>
        </p:nvCxnSpPr>
        <p:spPr>
          <a:xfrm>
            <a:off x="4991588" y="3124309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6DF8CC-B9E3-4F0E-881A-51D07AC6789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20606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5043316" y="2420143"/>
            <a:ext cx="6333394" cy="388937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/>
              <a:t>Localize</a:t>
            </a:r>
            <a:r>
              <a:rPr lang="it-IT" dirty="0"/>
              <a:t> </a:t>
            </a:r>
            <a:r>
              <a:rPr lang="it-IT" dirty="0" err="1"/>
              <a:t>seismogenetic</a:t>
            </a:r>
            <a:r>
              <a:rPr lang="it-IT" dirty="0"/>
              <a:t> </a:t>
            </a:r>
            <a:r>
              <a:rPr lang="it-IT" dirty="0" err="1"/>
              <a:t>zones</a:t>
            </a:r>
            <a:r>
              <a:rPr lang="it-IT" dirty="0"/>
              <a:t>: </a:t>
            </a:r>
            <a:r>
              <a:rPr lang="it-IT" dirty="0" err="1"/>
              <a:t>Italian</a:t>
            </a:r>
            <a:r>
              <a:rPr lang="it-IT" dirty="0"/>
              <a:t> ZS9* model for </a:t>
            </a:r>
            <a:r>
              <a:rPr lang="it-IT" dirty="0" err="1"/>
              <a:t>application</a:t>
            </a:r>
            <a:r>
              <a:rPr lang="it-IT" dirty="0"/>
              <a:t> of the </a:t>
            </a:r>
            <a:r>
              <a:rPr lang="it-IT" dirty="0" err="1"/>
              <a:t>attenuation</a:t>
            </a:r>
            <a:r>
              <a:rPr lang="it-IT" dirty="0"/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22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991588" y="6477000"/>
            <a:ext cx="653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http://zonesismiche.mi.ingv.it/</a:t>
            </a:r>
            <a:endParaRPr lang="en-GB" sz="1400" dirty="0"/>
          </a:p>
        </p:txBody>
      </p:sp>
      <p:cxnSp>
        <p:nvCxnSpPr>
          <p:cNvPr id="12" name="Connettore 2 11"/>
          <p:cNvCxnSpPr>
            <a:stCxn id="15" idx="1"/>
            <a:endCxn id="14" idx="3"/>
          </p:cNvCxnSpPr>
          <p:nvPr/>
        </p:nvCxnSpPr>
        <p:spPr>
          <a:xfrm flipH="1">
            <a:off x="4960058" y="4787462"/>
            <a:ext cx="1367101" cy="0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83" y="2420143"/>
            <a:ext cx="4582505" cy="4376737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159" y="3208283"/>
            <a:ext cx="4055550" cy="3158358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409079" y="4025462"/>
            <a:ext cx="4467721" cy="1345324"/>
          </a:xfrm>
          <a:prstGeom prst="rect">
            <a:avLst/>
          </a:prstGeom>
          <a:gradFill flip="none" rotWithShape="1">
            <a:gsLst>
              <a:gs pos="0">
                <a:srgbClr val="66FF99">
                  <a:tint val="44500"/>
                  <a:satMod val="160000"/>
                  <a:alpha val="55000"/>
                </a:srgbClr>
              </a:gs>
              <a:gs pos="100000">
                <a:srgbClr val="66FF99">
                  <a:tint val="23500"/>
                  <a:satMod val="160000"/>
                  <a:alpha val="6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/>
          <p:cNvSpPr/>
          <p:nvPr/>
        </p:nvSpPr>
        <p:spPr>
          <a:xfrm>
            <a:off x="377553" y="4677103"/>
            <a:ext cx="4582505" cy="220718"/>
          </a:xfrm>
          <a:prstGeom prst="rect">
            <a:avLst/>
          </a:prstGeom>
          <a:noFill/>
          <a:ln w="38100">
            <a:solidFill>
              <a:srgbClr val="CE0E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122A05-A589-4C88-9F9F-72C6C99A6BE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379827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603500"/>
            <a:ext cx="10051776" cy="3889375"/>
          </a:xfrm>
        </p:spPr>
        <p:txBody>
          <a:bodyPr/>
          <a:lstStyle/>
          <a:p>
            <a:r>
              <a:rPr lang="it-IT" dirty="0"/>
              <a:t>Extrapolate information </a:t>
            </a:r>
            <a:r>
              <a:rPr lang="it-IT" dirty="0" err="1"/>
              <a:t>regarding</a:t>
            </a:r>
            <a:r>
              <a:rPr lang="it-IT" dirty="0"/>
              <a:t> the source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: </a:t>
            </a: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coordinates</a:t>
            </a:r>
            <a:r>
              <a:rPr lang="it-IT" dirty="0"/>
              <a:t> from </a:t>
            </a:r>
            <a:r>
              <a:rPr lang="it-IT" i="1" dirty="0"/>
              <a:t>deg2utm </a:t>
            </a: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sources</a:t>
            </a:r>
            <a:endParaRPr lang="it-IT" i="1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23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20901"/>
              </p:ext>
            </p:extLst>
          </p:nvPr>
        </p:nvGraphicFramePr>
        <p:xfrm>
          <a:off x="598218" y="3443045"/>
          <a:ext cx="4707657" cy="978900"/>
        </p:xfrm>
        <a:graphic>
          <a:graphicData uri="http://schemas.openxmlformats.org/drawingml/2006/table">
            <a:tbl>
              <a:tblPr/>
              <a:tblGrid>
                <a:gridCol w="941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GB" sz="1500" b="1" i="0" u="sng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Coordinates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Location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long (x)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lat (y)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Palmoli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14,48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41,63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465.293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4643124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54351"/>
              </p:ext>
            </p:extLst>
          </p:nvPr>
        </p:nvGraphicFramePr>
        <p:xfrm>
          <a:off x="598218" y="4816574"/>
          <a:ext cx="4439250" cy="1007792"/>
        </p:xfrm>
        <a:graphic>
          <a:graphicData uri="http://schemas.openxmlformats.org/drawingml/2006/table">
            <a:tbl>
              <a:tblPr/>
              <a:tblGrid>
                <a:gridCol w="88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Source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b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Max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Min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Rate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S1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-1,11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6,37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0,21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S2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-1,09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7,06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0,14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49258"/>
              </p:ext>
            </p:extLst>
          </p:nvPr>
        </p:nvGraphicFramePr>
        <p:xfrm>
          <a:off x="6549519" y="3441696"/>
          <a:ext cx="5246983" cy="2426203"/>
        </p:xfrm>
        <a:graphic>
          <a:graphicData uri="http://schemas.openxmlformats.org/drawingml/2006/table">
            <a:tbl>
              <a:tblPr/>
              <a:tblGrid>
                <a:gridCol w="749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501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ZS9-918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S1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UTM-INPORT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12,27012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44,10645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281523,5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4887320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-183.769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244.196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13,54116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43,2943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381660,3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4794530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-83.633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151.405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14,181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42,47483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432678,9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4702824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-32.614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59.699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14,37249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42,14993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448153,3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4666614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-17.140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23.489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14,27923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41,85719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440174,4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4634171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-25.118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-8.953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13,1518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43,02822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349423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4765606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-115.870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122.481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7" name="Connettore 2 16"/>
          <p:cNvCxnSpPr/>
          <p:nvPr/>
        </p:nvCxnSpPr>
        <p:spPr>
          <a:xfrm flipH="1">
            <a:off x="5037469" y="3615559"/>
            <a:ext cx="1512050" cy="1592317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97B9EF-D04B-46D6-9A06-458BBB3627E4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98386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r>
              <a:rPr lang="it-IT" dirty="0"/>
              <a:t> - Location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</p:spPr>
            <p:txBody>
              <a:bodyPr/>
              <a:lstStyle/>
              <a:p>
                <a:r>
                  <a:rPr lang="it-IT" dirty="0"/>
                  <a:t>Define the </a:t>
                </a:r>
                <a:r>
                  <a:rPr lang="it-IT" dirty="0" err="1"/>
                  <a:t>distribution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r>
                  <a:rPr lang="it-IT" dirty="0"/>
                  <a:t>To </a:t>
                </a:r>
                <a:r>
                  <a:rPr lang="it-IT" dirty="0" err="1"/>
                  <a:t>simplify</a:t>
                </a:r>
                <a:r>
                  <a:rPr lang="it-IT" dirty="0"/>
                  <a:t>, </a:t>
                </a:r>
                <a:r>
                  <a:rPr lang="it-IT" dirty="0" err="1"/>
                  <a:t>consider</a:t>
                </a:r>
                <a:r>
                  <a:rPr lang="it-IT" dirty="0"/>
                  <a:t> 1 source with a regular </a:t>
                </a:r>
                <a:r>
                  <a:rPr lang="it-IT" dirty="0" err="1"/>
                  <a:t>zonation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= 50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it-IT" sz="100" dirty="0"/>
              </a:p>
              <a:p>
                <a:r>
                  <a:rPr lang="it-IT" dirty="0"/>
                  <a:t>So, the </a:t>
                </a:r>
                <a:r>
                  <a:rPr lang="it-IT" dirty="0" err="1"/>
                  <a:t>distribution</a:t>
                </a:r>
                <a:r>
                  <a:rPr lang="it-IT" dirty="0"/>
                  <a:t> of an </a:t>
                </a:r>
                <a:r>
                  <a:rPr lang="it-IT" dirty="0" err="1"/>
                  <a:t>epicenter</a:t>
                </a:r>
                <a:r>
                  <a:rPr lang="it-IT" dirty="0"/>
                  <a:t> </a:t>
                </a:r>
                <a:r>
                  <a:rPr lang="it-IT" dirty="0" err="1"/>
                  <a:t>being</a:t>
                </a:r>
                <a:r>
                  <a:rPr lang="it-IT" dirty="0"/>
                  <a:t> </a:t>
                </a:r>
                <a:r>
                  <a:rPr lang="it-IT" dirty="0" err="1"/>
                  <a:t>located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a </a:t>
                </a:r>
                <a:r>
                  <a:rPr lang="it-IT" dirty="0" err="1"/>
                  <a:t>distance</a:t>
                </a:r>
                <a:r>
                  <a:rPr lang="it-IT" dirty="0"/>
                  <a:t> of </a:t>
                </a:r>
                <a:r>
                  <a:rPr lang="it-IT" dirty="0" err="1"/>
                  <a:t>less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i="1" dirty="0"/>
                  <a:t>r </a:t>
                </a:r>
                <a:r>
                  <a:rPr lang="it-IT" dirty="0" err="1"/>
                  <a:t>is</a:t>
                </a:r>
                <a:r>
                  <a:rPr lang="it-IT" i="1" dirty="0"/>
                  <a:t>:</a:t>
                </a:r>
              </a:p>
              <a:p>
                <a:endParaRPr lang="it-IT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 i="1" dirty="0"/>
              </a:p>
              <a:p>
                <a:r>
                  <a:rPr lang="it-IT" b="0" i="1" dirty="0"/>
                  <a:t>              	  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𝑓𝑖𝑥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1,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/>
              </a:p>
              <a:p>
                <a:endParaRPr lang="it-IT" sz="8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</m:oMath>
                  </m:oMathPara>
                </a14:m>
                <a:endParaRPr lang="it-IT" i="1" dirty="0"/>
              </a:p>
              <a:p>
                <a:endParaRPr lang="en-GB" i="1" dirty="0"/>
              </a:p>
              <a:p>
                <a:endParaRPr lang="en-GB" i="1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  <a:blipFill rotWithShape="0">
                <a:blip r:embed="rId3"/>
                <a:stretch>
                  <a:fillRect l="-879" t="-1567" b="-4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24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/>
          <a:srcRect t="-1" b="937"/>
          <a:stretch/>
        </p:blipFill>
        <p:spPr>
          <a:xfrm>
            <a:off x="6987934" y="2891960"/>
            <a:ext cx="4507801" cy="350963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99232" y="4623544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CDF: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99232" y="591631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PDF: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1FC433-8A56-4C83-8DD7-7EDCAC48878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845592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19" y="2705867"/>
            <a:ext cx="6246808" cy="2212974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/>
              <a:t>Codes</a:t>
            </a:r>
            <a:r>
              <a:rPr lang="it-IT" u="sng" dirty="0"/>
              <a:t>: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/>
              <a:t>Read </a:t>
            </a:r>
            <a:r>
              <a:rPr lang="it-IT" i="1" dirty="0"/>
              <a:t>source.xls</a:t>
            </a:r>
            <a:r>
              <a:rPr lang="it-IT" dirty="0"/>
              <a:t> file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en-GB" i="1" dirty="0"/>
              <a:t>Earthquake source characterization </a:t>
            </a:r>
            <a:r>
              <a:rPr lang="en-GB" dirty="0"/>
              <a:t>in the attached </a:t>
            </a:r>
            <a:r>
              <a:rPr lang="en-GB" dirty="0" err="1"/>
              <a:t>Matlab</a:t>
            </a:r>
            <a:r>
              <a:rPr lang="en-GB" dirty="0"/>
              <a:t> code or load variable </a:t>
            </a:r>
            <a:r>
              <a:rPr lang="en-GB" i="1" dirty="0" err="1"/>
              <a:t>seismic_source.mat</a:t>
            </a:r>
            <a:r>
              <a:rPr lang="en-GB" i="1" dirty="0"/>
              <a:t> </a:t>
            </a:r>
            <a:r>
              <a:rPr lang="en-GB" dirty="0"/>
              <a:t>already prepared with the previously seen data</a:t>
            </a:r>
            <a:endParaRPr lang="en-GB" i="1" dirty="0"/>
          </a:p>
          <a:p>
            <a:pPr marL="400050" indent="-400050">
              <a:buFont typeface="+mj-lt"/>
              <a:buAutoNum type="romanLcPeriod"/>
            </a:pPr>
            <a:endParaRPr lang="en-GB" dirty="0"/>
          </a:p>
          <a:p>
            <a:endParaRPr lang="en-GB" i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25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t="-1" b="937"/>
          <a:stretch/>
        </p:blipFill>
        <p:spPr>
          <a:xfrm>
            <a:off x="6987927" y="2705867"/>
            <a:ext cx="4507801" cy="35096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141C64-3217-4610-B662-FBDCF995815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513831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r>
              <a:rPr lang="it-IT" dirty="0"/>
              <a:t> - Location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69821" y="2481263"/>
            <a:ext cx="4233104" cy="4079875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/>
              <a:t>Codes</a:t>
            </a:r>
            <a:r>
              <a:rPr lang="it-IT" u="sng" dirty="0"/>
              <a:t>:</a:t>
            </a:r>
          </a:p>
          <a:p>
            <a:r>
              <a:rPr lang="en-GB" dirty="0"/>
              <a:t> 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% PDF of R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*100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    % 50km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.*100;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% site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r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rmin:r_step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:(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rmax-r_step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Fr = r.^2./rmax.^2;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2*r./rmax.^2;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for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2:numel(Fr)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 = -(Fr(idr-1)-Fr(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))./(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(idr-1)+Fr(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end</a:t>
            </a:r>
          </a:p>
          <a:p>
            <a:pPr>
              <a:lnSpc>
                <a:spcPts val="700"/>
              </a:lnSpc>
            </a:pPr>
            <a:endParaRPr lang="en-GB" i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26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81" y="2481263"/>
            <a:ext cx="5428678" cy="425535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20D3D6-21F4-4EFD-809F-1051808DAF7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631920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it-IT" dirty="0"/>
                  <a:t>Define the </a:t>
                </a:r>
                <a:r>
                  <a:rPr lang="it-IT" dirty="0" err="1"/>
                  <a:t>distribution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it-IT" b="1" dirty="0"/>
                  <a:t>Gutenberg-Richter </a:t>
                </a:r>
                <a:r>
                  <a:rPr lang="it-IT" b="1" dirty="0" err="1"/>
                  <a:t>bounded</a:t>
                </a:r>
                <a:r>
                  <a:rPr lang="it-IT" dirty="0"/>
                  <a:t> </a:t>
                </a:r>
                <a:r>
                  <a:rPr lang="it-IT" dirty="0" err="1"/>
                  <a:t>defines</a:t>
                </a:r>
                <a:r>
                  <a:rPr lang="it-IT" dirty="0"/>
                  <a:t> the </a:t>
                </a:r>
                <a:r>
                  <a:rPr lang="it-IT" dirty="0" err="1"/>
                  <a:t>relationship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the </a:t>
                </a:r>
                <a:r>
                  <a:rPr lang="it-IT" dirty="0" err="1"/>
                  <a:t>magnitude</a:t>
                </a:r>
                <a:r>
                  <a:rPr lang="it-IT" dirty="0"/>
                  <a:t> and rate of cumulative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earthquakes</a:t>
                </a:r>
                <a:endParaRPr lang="it-IT" dirty="0"/>
              </a:p>
              <a:p>
                <a:endParaRPr lang="it-IT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b="0" dirty="0"/>
              </a:p>
              <a:p>
                <a:pPr/>
                <a:br>
                  <a:rPr lang="it-IT" sz="1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…=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="0" dirty="0"/>
              </a:p>
              <a:p>
                <a:endParaRPr lang="it-IT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it-IT" b="0" dirty="0"/>
              </a:p>
              <a:p>
                <a:endParaRPr lang="it-IT" sz="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it-IT" b="0" i="1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⁡(10)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2"/>
                <a:stretch>
                  <a:fillRect l="-518" t="-1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27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859395" y="2481263"/>
                <a:ext cx="2528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⁡(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95" y="2481263"/>
                <a:ext cx="2528449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120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/>
          <p:cNvSpPr/>
          <p:nvPr/>
        </p:nvSpPr>
        <p:spPr>
          <a:xfrm>
            <a:off x="4778443" y="2387600"/>
            <a:ext cx="26839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nettore 2 10" title="Standard Normal CDF"/>
          <p:cNvCxnSpPr>
            <a:stCxn id="10" idx="2"/>
          </p:cNvCxnSpPr>
          <p:nvPr/>
        </p:nvCxnSpPr>
        <p:spPr>
          <a:xfrm flipH="1">
            <a:off x="3930871" y="2663825"/>
            <a:ext cx="847572" cy="373665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20253" y="382475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CDF: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20253" y="5117530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PDF: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293BB4-D458-4CA1-B7E2-5309D6EC533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145393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the </a:t>
                </a:r>
                <a:r>
                  <a:rPr lang="it-IT" dirty="0" err="1"/>
                  <a:t>distribution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Discretize</a:t>
                </a:r>
              </a:p>
              <a:p>
                <a:r>
                  <a:rPr lang="en-GB" dirty="0"/>
                  <a:t>Converting the continuous distribution of magnitudes into a discrete set of magnitudes holds</a:t>
                </a:r>
              </a:p>
              <a:p>
                <a:endParaRPr lang="en-GB" sz="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are the discrete set of magnitudes ordered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 rotWithShape="0">
                <a:blip r:embed="rId2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28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4259425"/>
            <a:ext cx="7036537" cy="2416012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/>
              <a:t>Codes</a:t>
            </a:r>
            <a:r>
              <a:rPr lang="it-IT" u="sng" dirty="0"/>
              <a:t>:</a:t>
            </a:r>
          </a:p>
          <a:p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% PDF of M</a:t>
            </a:r>
          </a:p>
          <a:p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Nm = 1000; 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% No. of discretized points between m0 and mu for numerical integration</a:t>
            </a:r>
          </a:p>
          <a:p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linspace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(m0,mu,Nm);   %</a:t>
            </a:r>
            <a:r>
              <a:rPr lang="en-GB" sz="1600" i="1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mo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i="1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m_min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</a:p>
          <a:p>
            <a:r>
              <a:rPr lang="sv-SE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fM = beta*exp(-beta*(M-m0))/(1-exp(-beta*(mu-m0)));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=M(2)-M(1);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=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*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 marL="400050" indent="-400050">
              <a:buFont typeface="+mj-lt"/>
              <a:buAutoNum type="romanLcPeriod"/>
            </a:pPr>
            <a:endParaRPr lang="en-GB" dirty="0"/>
          </a:p>
          <a:p>
            <a:endParaRPr lang="en-GB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4" y="3354934"/>
            <a:ext cx="4248836" cy="350306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FC849D-D630-43C4-A9D1-B061D8C0232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45818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29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</a:t>
                </a:r>
                <a:r>
                  <a:rPr lang="it-IT" dirty="0" err="1"/>
                  <a:t>effects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Attenuation models or prediction models</a:t>
                </a:r>
              </a:p>
              <a:p>
                <a:pPr algn="just"/>
                <a:r>
                  <a:rPr lang="en-GB" dirty="0"/>
                  <a:t>These models predict the probability distribution of ground motion intensity, as a function of many predictor variables such as the earthquake’s magnitude, distance, faulting mechanism, the near-surface site conditions, etc. </a:t>
                </a:r>
              </a:p>
              <a:p>
                <a:pPr algn="just"/>
                <a:r>
                  <a:rPr lang="en-GB" dirty="0"/>
                  <a:t>To describe this probability distribution, prediction models take the following general form:</a:t>
                </a:r>
              </a:p>
              <a:p>
                <a:pPr algn="just"/>
                <a:endParaRPr lang="en-GB" sz="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acc>
                            <m:accPr>
                              <m:chr m:val="̅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unc>
                                <m:func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acc>
                        </m:e>
                      </m:fun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/>
              </a:p>
              <a:p>
                <a:r>
                  <a:rPr lang="it-IT" dirty="0" err="1"/>
                  <a:t>where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the natural log of the ground motion </a:t>
                </a:r>
                <a:r>
                  <a:rPr lang="en-GB" i="1" dirty="0"/>
                  <a:t>intensity measure </a:t>
                </a:r>
                <a:r>
                  <a:rPr lang="en-GB" dirty="0"/>
                  <a:t>of interest;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</a:t>
                </a:r>
                <a:r>
                  <a:rPr lang="en-GB" dirty="0" err="1"/>
                  <a:t>modeled</a:t>
                </a:r>
                <a:r>
                  <a:rPr lang="en-GB" dirty="0"/>
                  <a:t> as a random variable and is represented by a normal distribution;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are the predicted mean and standard deviation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are functions of the earthquake’s magnitude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GB" dirty="0"/>
                  <a:t>, distance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GB" dirty="0"/>
                  <a:t> and other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3"/>
                <a:stretch>
                  <a:fillRect l="-518" t="-1411" r="-461" b="-97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1D4AD7CC-6274-4CBC-89CB-F224DC09E97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40974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Analysis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49431" y="4197075"/>
                <a:ext cx="10375555" cy="2295800"/>
              </a:xfrm>
            </p:spPr>
            <p:txBody>
              <a:bodyPr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US" dirty="0"/>
                  <a:t> is an intensity measure (e.g., peak ground acceleration, peak ground velocity, spectral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acceleration, etc.),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𝑒𝑑𝑝</m:t>
                    </m:r>
                  </m:oMath>
                </a14:m>
                <a:r>
                  <a:rPr lang="en-US" dirty="0"/>
                  <a:t> is an engineering demand parameter (e.g., </a:t>
                </a:r>
                <a:r>
                  <a:rPr lang="en-US" dirty="0" err="1"/>
                  <a:t>interstorey</a:t>
                </a:r>
                <a:r>
                  <a:rPr lang="en-US" dirty="0"/>
                  <a:t> drift),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damage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measure (e.g., minor, medium, extensive, collapse),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dirty="0"/>
                  <a:t> is a decision variable (e.g., monetary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losses, fatalities, etc.), </a:t>
                </a:r>
                <a14:m>
                  <m:oMath xmlns:m="http://schemas.openxmlformats.org/officeDocument/2006/math">
                    <m:r>
                      <a:rPr lang="it-IT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mean annual rate of events exceeding a given threshold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for a given variable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conditional complementary cumulative distribution function (CCDF)</a:t>
                </a:r>
                <a:endParaRPr lang="it-IT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49431" y="4197075"/>
                <a:ext cx="10375555" cy="2295800"/>
              </a:xfrm>
              <a:blipFill>
                <a:blip r:embed="rId3"/>
                <a:stretch>
                  <a:fillRect l="-529" t="-1326" r="-470" b="-21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7BF05FF-34A1-4BA9-9B0F-DC427553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370" y="3338461"/>
            <a:ext cx="7305675" cy="8096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E4E476-F04D-464C-B4EE-24D0A3C07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304" y="2682823"/>
            <a:ext cx="3505200" cy="5810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1EBA837-08A5-4E5F-9F1D-DF70302E3904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148091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30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</a:t>
                </a:r>
                <a:r>
                  <a:rPr lang="it-IT" dirty="0" err="1"/>
                  <a:t>effects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Attenuation models or prediction models</a:t>
                </a:r>
              </a:p>
              <a:p>
                <a:r>
                  <a:rPr lang="en-GB" dirty="0"/>
                  <a:t>Here, for clarity, it is assumed Cornell (1979) for the mean of log peak ground acceleration (in units of </a:t>
                </a:r>
                <a:r>
                  <a:rPr lang="en-GB" i="1" dirty="0"/>
                  <a:t>g</a:t>
                </a:r>
                <a:r>
                  <a:rPr lang="en-GB" dirty="0"/>
                  <a:t>):</a:t>
                </a:r>
              </a:p>
              <a:p>
                <a:pPr algn="just"/>
                <a:endParaRPr lang="en-GB" sz="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𝑃𝐺𝐴</m:t>
                              </m:r>
                            </m:e>
                          </m:func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=−0,152+0,859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−1,803 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+25)</m:t>
                      </m:r>
                    </m:oMath>
                  </m:oMathPara>
                </a14:m>
                <a:endParaRPr lang="en-GB" dirty="0"/>
              </a:p>
              <a:p>
                <a:r>
                  <a:rPr lang="it-IT" dirty="0"/>
                  <a:t>with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=0,57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of</a:t>
                </a:r>
                <a:r>
                  <a:rPr lang="en-GB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normally distributed</a:t>
                </a:r>
              </a:p>
              <a:p>
                <a:pPr lvl="5" indent="0">
                  <a:buNone/>
                </a:pPr>
                <a:endParaRPr lang="it-IT" b="0" i="1" dirty="0">
                  <a:latin typeface="Cambria Math" panose="02040503050406030204" pitchFamily="18" charset="0"/>
                </a:endParaRPr>
              </a:p>
              <a:p>
                <a:pPr lvl="5" indent="0">
                  <a:buNone/>
                </a:pPr>
                <a:r>
                  <a:rPr lang="it-IT" i="1" dirty="0">
                    <a:latin typeface="Cambria Math" panose="02040503050406030204" pitchFamily="18" charset="0"/>
                  </a:rPr>
                  <a:t>	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algn="just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5A0B35-318C-4E75-8505-C38465BE111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76944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31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</a:t>
                </a:r>
                <a:r>
                  <a:rPr lang="it-IT" dirty="0" err="1"/>
                  <a:t>effects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Attenuation models or prediction models</a:t>
                </a:r>
              </a:p>
              <a:p>
                <a:pPr algn="just"/>
                <a:r>
                  <a:rPr lang="en-GB" dirty="0"/>
                  <a:t>We can thereby compute the probability of exceeding any </a:t>
                </a:r>
                <a:r>
                  <a:rPr lang="en-GB" i="1" dirty="0"/>
                  <a:t>PGA </a:t>
                </a:r>
                <a:r>
                  <a:rPr lang="en-GB" dirty="0"/>
                  <a:t>level using knowledge of this mean and standard deviation:</a:t>
                </a:r>
                <a:endParaRPr lang="en-GB" sz="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𝑃𝐺𝐴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it-IT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acc>
                                    </m:e>
                                  </m:func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d>
                                    </m:e>
                                  </m:func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algn="just"/>
                <a:endParaRPr lang="en-GB" sz="400" dirty="0"/>
              </a:p>
              <a:p>
                <a:pPr algn="just"/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the standard normal cumulative distribution function.</a:t>
                </a:r>
              </a:p>
              <a:p>
                <a:pPr algn="just"/>
                <a:endParaRPr lang="en-GB" dirty="0"/>
              </a:p>
              <a:p>
                <a:r>
                  <a:rPr lang="en-GB" i="1" dirty="0"/>
                  <a:t>		    N.B.: these probabilities correspond to the fraction </a:t>
                </a:r>
              </a:p>
              <a:p>
                <a:r>
                  <a:rPr lang="en-GB" i="1" dirty="0"/>
                  <a:t>			of the corresponding PDFs that are shaded.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3"/>
                <a:stretch>
                  <a:fillRect l="-518" t="-1411" r="-4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756" y="3640542"/>
            <a:ext cx="3882970" cy="292059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51D96D-C7DF-403D-B3F0-66C88604A86C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4823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</a:t>
                </a:r>
                <a:r>
                  <a:rPr lang="it-IT" dirty="0" err="1"/>
                  <a:t>effects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Attenuation models or prediction models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 rotWithShape="0">
                <a:blip r:embed="rId2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32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890918"/>
            <a:ext cx="7036537" cy="367021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/>
              <a:t>Codes</a:t>
            </a:r>
            <a:r>
              <a:rPr lang="it-IT" u="sng" dirty="0"/>
              <a:t>:</a:t>
            </a:r>
          </a:p>
          <a:p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function [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] = GMPE(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magnitude,R_distance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</a:t>
            </a:r>
          </a:p>
          <a:p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%Cornell et al. (1979): Ground motion predictive equation for PGA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-0.152+0.859*magnitude -1.803*log(R_distance+25);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exp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); </a:t>
            </a:r>
          </a:p>
          <a:p>
            <a:endParaRPr lang="en-GB" sz="1600" dirty="0">
              <a:latin typeface="Linux Libertine G" panose="02000503000000000000" pitchFamily="2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0.57;</a:t>
            </a:r>
          </a:p>
          <a:p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end</a:t>
            </a:r>
          </a:p>
          <a:p>
            <a:endParaRPr lang="en-GB" sz="1600" i="1" dirty="0">
              <a:latin typeface="Linux Libertine G" panose="02000503000000000000" pitchFamily="2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GB" dirty="0"/>
          </a:p>
          <a:p>
            <a:endParaRPr lang="en-GB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EFDCFC-1329-46EC-8057-2F0FDF5F3E0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818555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33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Combine </a:t>
                </a:r>
                <a:r>
                  <a:rPr lang="it-IT" dirty="0" err="1"/>
                  <a:t>all</a:t>
                </a:r>
                <a:r>
                  <a:rPr lang="it-IT" dirty="0"/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/>
              </a:p>
              <a:p>
                <a:pPr marL="400050" indent="-400050">
                  <a:buAutoNum type="romanUcPeriod"/>
                </a:pPr>
                <a:r>
                  <a:rPr lang="en-GB" dirty="0"/>
                  <a:t>Compute the probability of exceeding an </a:t>
                </a:r>
                <a:r>
                  <a:rPr lang="en-GB" i="1" dirty="0"/>
                  <a:t>IM </a:t>
                </a:r>
                <a:r>
                  <a:rPr lang="en-GB" dirty="0"/>
                  <a:t>intensity level </a:t>
                </a:r>
                <a:r>
                  <a:rPr lang="en-GB" i="1" dirty="0"/>
                  <a:t>x</a:t>
                </a:r>
                <a:r>
                  <a:rPr lang="en-GB" dirty="0"/>
                  <a:t>, </a:t>
                </a:r>
                <a:r>
                  <a:rPr lang="en-GB" i="1" dirty="0"/>
                  <a:t>given </a:t>
                </a:r>
                <a:r>
                  <a:rPr lang="en-GB" dirty="0"/>
                  <a:t>occurrence of a future earthquake from a </a:t>
                </a:r>
                <a:r>
                  <a:rPr lang="en-GB" i="1" dirty="0"/>
                  <a:t>single source</a:t>
                </a:r>
                <a:r>
                  <a:rPr lang="en-GB" dirty="0"/>
                  <a:t>:</a:t>
                </a:r>
                <a:endParaRPr lang="it-IT" dirty="0"/>
              </a:p>
              <a:p>
                <a:pPr marL="400050" indent="-400050">
                  <a:buAutoNum type="romanUcPeriod"/>
                </a:pPr>
                <a:endParaRPr lang="en-GB" sz="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II. </a:t>
                </a:r>
                <a:r>
                  <a:rPr lang="en-GB" dirty="0"/>
                  <a:t>Compute the rate of </a:t>
                </a:r>
                <a:r>
                  <a:rPr lang="en-GB" i="1" dirty="0"/>
                  <a:t>IM &gt; x </a:t>
                </a:r>
                <a:r>
                  <a:rPr lang="en-GB" dirty="0"/>
                  <a:t>for each single source:</a:t>
                </a:r>
              </a:p>
              <a:p>
                <a:pPr marL="400050" indent="-400050">
                  <a:buAutoNum type="romanUcPeriod"/>
                </a:pPr>
                <a:endParaRPr lang="en-GB" sz="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l-GR"/>
                        <m:t> </m:t>
                      </m:r>
                      <m:r>
                        <m:rPr>
                          <m:nor/>
                        </m:rPr>
                        <a:rPr lang="it-IT" b="0" i="1" smtClean="0"/>
                        <m:t>(</m:t>
                      </m:r>
                      <m:r>
                        <m:rPr>
                          <m:nor/>
                        </m:rPr>
                        <a:rPr lang="en-GB" i="1"/>
                        <m:t>IM</m:t>
                      </m:r>
                      <m:r>
                        <m:rPr>
                          <m:nor/>
                        </m:rPr>
                        <a:rPr lang="en-GB" i="1"/>
                        <m:t> </m:t>
                      </m:r>
                      <m:r>
                        <m:rPr>
                          <m:nor/>
                        </m:rPr>
                        <a:rPr lang="en-GB"/>
                        <m:t>&gt; </m:t>
                      </m:r>
                      <m:r>
                        <m:rPr>
                          <m:nor/>
                        </m:rPr>
                        <a:rPr lang="en-GB" i="1"/>
                        <m:t>x</m:t>
                      </m:r>
                      <m:r>
                        <m:rPr>
                          <m:nor/>
                        </m:rPr>
                        <a:rPr lang="it-IT" b="0" i="1" smtClean="0"/>
                        <m:t>)</m:t>
                      </m:r>
                      <m:r>
                        <m:rPr>
                          <m:nor/>
                        </m:rPr>
                        <a:rPr lang="en-GB" i="1"/>
                        <m:t> </m:t>
                      </m:r>
                      <m:r>
                        <m:rPr>
                          <m:nor/>
                        </m:rPr>
                        <a:rPr lang="en-GB"/>
                        <m:t>=</m:t>
                      </m:r>
                      <m:r>
                        <m:rPr>
                          <m:nor/>
                        </m:rPr>
                        <a:rPr lang="it-IT" b="0" i="0" smtClean="0"/>
                        <m:t> </m:t>
                      </m:r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2"/>
                <a:stretch>
                  <a:fillRect l="-518" t="-1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po 19"/>
          <p:cNvGrpSpPr/>
          <p:nvPr/>
        </p:nvGrpSpPr>
        <p:grpSpPr>
          <a:xfrm>
            <a:off x="4467204" y="4345964"/>
            <a:ext cx="1565846" cy="552449"/>
            <a:chOff x="4652320" y="4369374"/>
            <a:chExt cx="1565846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/>
                <p:cNvSpPr/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𝐺𝑀𝑃𝐸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Rettangolo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e 8"/>
            <p:cNvSpPr/>
            <p:nvPr/>
          </p:nvSpPr>
          <p:spPr>
            <a:xfrm>
              <a:off x="4652320" y="4369374"/>
              <a:ext cx="1565846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Connettore 2 9" title="Standard Normal CDF"/>
          <p:cNvCxnSpPr>
            <a:stCxn id="9" idx="0"/>
          </p:cNvCxnSpPr>
          <p:nvPr/>
        </p:nvCxnSpPr>
        <p:spPr>
          <a:xfrm flipV="1">
            <a:off x="5250127" y="4035972"/>
            <a:ext cx="392113" cy="30999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6779107" y="4373583"/>
            <a:ext cx="1333793" cy="569610"/>
            <a:chOff x="7001088" y="4463037"/>
            <a:chExt cx="1333793" cy="569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ttangolo 13"/>
                <p:cNvSpPr/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4" name="Rettango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e 14"/>
            <p:cNvSpPr/>
            <p:nvPr/>
          </p:nvSpPr>
          <p:spPr>
            <a:xfrm>
              <a:off x="7001088" y="4463037"/>
              <a:ext cx="1333793" cy="569610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6" name="Connettore 2 15" title="Standard Normal CDF"/>
          <p:cNvCxnSpPr>
            <a:stCxn id="15" idx="0"/>
          </p:cNvCxnSpPr>
          <p:nvPr/>
        </p:nvCxnSpPr>
        <p:spPr>
          <a:xfrm flipV="1">
            <a:off x="7446004" y="4035972"/>
            <a:ext cx="352672" cy="337611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/>
          <p:nvPr/>
        </p:nvGrpSpPr>
        <p:grpSpPr>
          <a:xfrm>
            <a:off x="8780751" y="4369374"/>
            <a:ext cx="1333794" cy="552449"/>
            <a:chOff x="8566933" y="4480198"/>
            <a:chExt cx="1333794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ttangolo 16"/>
                <p:cNvSpPr/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7" name="Rettangolo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e 17"/>
            <p:cNvSpPr/>
            <p:nvPr/>
          </p:nvSpPr>
          <p:spPr>
            <a:xfrm>
              <a:off x="8566933" y="4480198"/>
              <a:ext cx="1333794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" name="Connettore 2 18" title="Standard Normal CDF"/>
          <p:cNvCxnSpPr>
            <a:stCxn id="18" idx="0"/>
          </p:cNvCxnSpPr>
          <p:nvPr/>
        </p:nvCxnSpPr>
        <p:spPr>
          <a:xfrm flipH="1" flipV="1">
            <a:off x="8555421" y="4035972"/>
            <a:ext cx="892227" cy="33340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1FDF90-EAF5-4853-AAB6-D1BA886AA82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018909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34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Combine </a:t>
                </a:r>
                <a:r>
                  <a:rPr lang="it-IT" dirty="0" err="1"/>
                  <a:t>all</a:t>
                </a:r>
                <a:r>
                  <a:rPr lang="it-IT" dirty="0"/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/>
              </a:p>
              <a:p>
                <a:r>
                  <a:rPr lang="en-GB" dirty="0"/>
                  <a:t>III. Considering all sources by the sum of the rates of </a:t>
                </a:r>
                <a:r>
                  <a:rPr lang="en-GB" i="1" dirty="0"/>
                  <a:t>IM </a:t>
                </a:r>
                <a:r>
                  <a:rPr lang="en-GB" dirty="0"/>
                  <a:t>&gt; </a:t>
                </a:r>
                <a:r>
                  <a:rPr lang="en-GB" i="1" dirty="0"/>
                  <a:t>x </a:t>
                </a:r>
                <a:r>
                  <a:rPr lang="en-GB" dirty="0"/>
                  <a:t>from each individual source, we can write:</a:t>
                </a:r>
                <a:endParaRPr lang="it-IT" dirty="0"/>
              </a:p>
              <a:p>
                <a:pPr marL="400050" indent="-400050">
                  <a:buAutoNum type="romanUcPeriod"/>
                </a:pPr>
                <a:endParaRPr lang="en-GB" sz="700" dirty="0"/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𝑠𝑜𝑢𝑟𝑐𝑒𝑠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it-IT" i="1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𝑠𝑜𝑢𝑟𝑐𝑒𝑠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the number of sources considered,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denote the magnitude ~ distance</a:t>
                </a:r>
              </a:p>
              <a:p>
                <a:r>
                  <a:rPr lang="en-GB" dirty="0"/>
                  <a:t>distributions for source </a:t>
                </a:r>
                <a:r>
                  <a:rPr lang="en-GB" i="1" dirty="0" err="1"/>
                  <a:t>i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3"/>
                <a:stretch>
                  <a:fillRect l="-518" t="-1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5BEA91-31E0-4D6B-9F65-DB4A76B6218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11723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35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Combine </a:t>
                </a:r>
                <a:r>
                  <a:rPr lang="it-IT" dirty="0" err="1"/>
                  <a:t>all</a:t>
                </a:r>
                <a:r>
                  <a:rPr lang="it-IT" dirty="0"/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r>
                  <a:rPr lang="en-GB" dirty="0"/>
                  <a:t> - Discretize</a:t>
                </a:r>
              </a:p>
              <a:p>
                <a:r>
                  <a:rPr lang="en-GB" dirty="0"/>
                  <a:t>IV. By discretizing:</a:t>
                </a:r>
                <a:endParaRPr lang="it-IT" dirty="0"/>
              </a:p>
              <a:p>
                <a:pPr marL="400050" indent="-400050">
                  <a:buAutoNum type="romanUcPeriod"/>
                </a:pPr>
                <a:endParaRPr lang="en-GB" sz="700" dirty="0"/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  <m:sub/>
                      </m:sSub>
                    </m:oMath>
                  </m:oMathPara>
                </a14:m>
                <a:endParaRPr lang="en-GB" dirty="0"/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/>
              </a:p>
              <a:p>
                <a:r>
                  <a:rPr lang="en-GB" dirty="0"/>
                  <a:t>where the range of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have been discretized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intervals, respectively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3"/>
                <a:stretch>
                  <a:fillRect l="-518" t="-1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BA1E07-C0C9-45DF-A367-0A9E4C5BBC9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762910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36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5870211" cy="3134478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462532" y="2621597"/>
            <a:ext cx="4672314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Goal and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scheme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depicted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compute: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annual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50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475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fault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highlighted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seismic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site.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F73913-BE3B-4EC6-8C70-CB83D11E3D3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803486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37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6071972" cy="313447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21" y="2773275"/>
            <a:ext cx="6404175" cy="319012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D45A48-DA5F-46E7-9880-BC6134C1A83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819125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38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662050618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662050618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509523-DF83-4709-A30F-A803B751E78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655796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Stucchi M., </a:t>
            </a:r>
            <a:r>
              <a:rPr lang="it-IT" dirty="0" err="1"/>
              <a:t>Meletti</a:t>
            </a:r>
            <a:r>
              <a:rPr lang="it-IT" dirty="0"/>
              <a:t> C., Montaldo V., </a:t>
            </a:r>
            <a:r>
              <a:rPr lang="it-IT" dirty="0" err="1"/>
              <a:t>Akinci</a:t>
            </a:r>
            <a:r>
              <a:rPr lang="it-IT" dirty="0"/>
              <a:t> A., </a:t>
            </a:r>
            <a:r>
              <a:rPr lang="it-IT" dirty="0" err="1"/>
              <a:t>Faccioli</a:t>
            </a:r>
            <a:r>
              <a:rPr lang="it-IT" dirty="0"/>
              <a:t> E., Gasperini P., </a:t>
            </a:r>
            <a:r>
              <a:rPr lang="it-IT" dirty="0" err="1"/>
              <a:t>Malagnini</a:t>
            </a:r>
            <a:r>
              <a:rPr lang="it-IT" dirty="0"/>
              <a:t> L., </a:t>
            </a:r>
            <a:r>
              <a:rPr lang="it-IT" dirty="0" err="1"/>
              <a:t>Valensise</a:t>
            </a:r>
            <a:r>
              <a:rPr lang="it-IT" dirty="0"/>
              <a:t> G. (2004). </a:t>
            </a:r>
            <a:r>
              <a:rPr lang="it-IT" i="1" dirty="0"/>
              <a:t>Pericolosità sismica di riferimento per il territorio nazionale MPS04.</a:t>
            </a:r>
            <a:r>
              <a:rPr lang="it-IT" dirty="0"/>
              <a:t> Istituto Nazionale di Geofisica e Vulcanologia (INGV). https://doi.org/10.13127/sh/mps04/ag</a:t>
            </a:r>
            <a:r>
              <a:rPr lang="en-GB" dirty="0"/>
              <a:t>Kramer, S.L. (1996) Geotechnical earthquake engineering.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hlinkClick r:id="rId2"/>
              </a:rPr>
              <a:t>http://zonesismiche.mi.ingv.it/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Italian database 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39</a:t>
            </a:fld>
            <a:endParaRPr lang="it-IT" dirty="0"/>
          </a:p>
        </p:txBody>
      </p:sp>
      <p:sp>
        <p:nvSpPr>
          <p:cNvPr id="6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DDD66D-0355-4977-B78B-BFD3A0A4E2A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51774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Analysis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481263"/>
            <a:ext cx="10576165" cy="4071937"/>
          </a:xfrm>
        </p:spPr>
        <p:txBody>
          <a:bodyPr/>
          <a:lstStyle/>
          <a:p>
            <a:r>
              <a:rPr lang="it-IT" b="1" dirty="0"/>
              <a:t>SHA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b="1" dirty="0"/>
              <a:t>design </a:t>
            </a:r>
            <a:r>
              <a:rPr lang="it-IT" b="1" dirty="0" err="1"/>
              <a:t>codes</a:t>
            </a:r>
            <a:r>
              <a:rPr lang="it-IT" b="1" dirty="0"/>
              <a:t> </a:t>
            </a:r>
            <a:r>
              <a:rPr lang="it-IT" dirty="0"/>
              <a:t>and for </a:t>
            </a:r>
            <a:r>
              <a:rPr lang="it-IT" b="1" dirty="0" err="1"/>
              <a:t>seismic</a:t>
            </a:r>
            <a:r>
              <a:rPr lang="it-IT" b="1" dirty="0"/>
              <a:t> </a:t>
            </a:r>
            <a:r>
              <a:rPr lang="it-IT" b="1" dirty="0" err="1"/>
              <a:t>risk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r>
              <a:rPr lang="it-IT" b="1" dirty="0"/>
              <a:t> </a:t>
            </a:r>
            <a:r>
              <a:rPr lang="it-IT" dirty="0"/>
              <a:t>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sz="800" dirty="0"/>
          </a:p>
          <a:p>
            <a:endParaRPr lang="it-IT" dirty="0"/>
          </a:p>
          <a:p>
            <a:endParaRPr lang="it-IT" sz="500" dirty="0"/>
          </a:p>
          <a:p>
            <a:r>
              <a:rPr lang="it-IT" i="1" dirty="0" err="1"/>
              <a:t>Useful</a:t>
            </a:r>
            <a:r>
              <a:rPr lang="it-IT" i="1" dirty="0"/>
              <a:t> </a:t>
            </a:r>
            <a:r>
              <a:rPr lang="it-IT" i="1" dirty="0" err="1"/>
              <a:t>definitions</a:t>
            </a:r>
            <a:r>
              <a:rPr lang="it-IT" i="1" dirty="0"/>
              <a:t>:</a:t>
            </a:r>
          </a:p>
          <a:p>
            <a:r>
              <a:rPr lang="en-GB" b="1" i="1" dirty="0"/>
              <a:t>seismic hazard</a:t>
            </a:r>
            <a:r>
              <a:rPr lang="en-GB" dirty="0"/>
              <a:t> := the exceedance (or occurrence) probability for a </a:t>
            </a:r>
            <a:r>
              <a:rPr lang="en-GB" u="sng" dirty="0"/>
              <a:t>given</a:t>
            </a:r>
            <a:r>
              <a:rPr lang="en-GB" dirty="0"/>
              <a:t> ground motion </a:t>
            </a:r>
            <a:r>
              <a:rPr lang="en-GB" u="sng" dirty="0"/>
              <a:t>intensity measure threshold</a:t>
            </a:r>
            <a:r>
              <a:rPr lang="en-GB" dirty="0"/>
              <a:t>, site and time interval</a:t>
            </a:r>
          </a:p>
          <a:p>
            <a:r>
              <a:rPr lang="en-GB" b="1" i="1" dirty="0"/>
              <a:t>seismic risk</a:t>
            </a:r>
            <a:r>
              <a:rPr lang="en-GB" dirty="0"/>
              <a:t>:= the exceedance (or occurrence) probability for a </a:t>
            </a:r>
            <a:r>
              <a:rPr lang="en-GB" u="sng" dirty="0"/>
              <a:t>given loss threshold</a:t>
            </a:r>
            <a:r>
              <a:rPr lang="en-GB" dirty="0"/>
              <a:t>, site and time interval.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</a:t>
            </a:fld>
            <a:endParaRPr lang="it-IT" dirty="0"/>
          </a:p>
        </p:txBody>
      </p:sp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1460066353"/>
              </p:ext>
            </p:extLst>
          </p:nvPr>
        </p:nvGraphicFramePr>
        <p:xfrm>
          <a:off x="2932987" y="2458113"/>
          <a:ext cx="6639276" cy="345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3148316" y="3757205"/>
                <a:ext cx="1228926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16" y="3757205"/>
                <a:ext cx="1228926" cy="1384995"/>
              </a:xfrm>
              <a:prstGeom prst="rect">
                <a:avLst/>
              </a:prstGeom>
              <a:blipFill rotWithShape="0">
                <a:blip r:embed="rId8"/>
                <a:stretch>
                  <a:fillRect l="-2475" r="-4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4890306" y="3701118"/>
                <a:ext cx="124720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𝐸𝐷𝑃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𝐸𝐷𝑃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it-IT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306" y="3701118"/>
                <a:ext cx="1247201" cy="1107996"/>
              </a:xfrm>
              <a:prstGeom prst="rect">
                <a:avLst/>
              </a:prstGeom>
              <a:blipFill rotWithShape="0">
                <a:blip r:embed="rId9"/>
                <a:stretch>
                  <a:fillRect l="-1951" r="-39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6568411" y="3701117"/>
                <a:ext cx="130490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𝐷𝑀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411" y="3701117"/>
                <a:ext cx="1304909" cy="1384995"/>
              </a:xfrm>
              <a:prstGeom prst="rect">
                <a:avLst/>
              </a:prstGeom>
              <a:blipFill rotWithShape="0">
                <a:blip r:embed="rId10"/>
                <a:stretch>
                  <a:fillRect l="-2791" r="-4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8231907" y="3701117"/>
                <a:ext cx="1168718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𝐷𝑉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907" y="3701117"/>
                <a:ext cx="1168718" cy="1384995"/>
              </a:xfrm>
              <a:prstGeom prst="rect">
                <a:avLst/>
              </a:prstGeom>
              <a:blipFill rotWithShape="0">
                <a:blip r:embed="rId11"/>
                <a:stretch>
                  <a:fillRect l="-2604" r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4 18"/>
          <p:cNvCxnSpPr/>
          <p:nvPr/>
        </p:nvCxnSpPr>
        <p:spPr>
          <a:xfrm flipH="1">
            <a:off x="2932987" y="4475756"/>
            <a:ext cx="6639276" cy="12700"/>
          </a:xfrm>
          <a:prstGeom prst="bentConnector5">
            <a:avLst>
              <a:gd name="adj1" fmla="val -3443"/>
              <a:gd name="adj2" fmla="val -11113055"/>
              <a:gd name="adj3" fmla="val 103443"/>
            </a:avLst>
          </a:prstGeom>
          <a:ln w="41275">
            <a:solidFill>
              <a:srgbClr val="A016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0378C0-9707-4744-9CAF-76D0C8DE2E00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722805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>
                <a:extLst>
                  <a:ext uri="{FF2B5EF4-FFF2-40B4-BE49-F238E27FC236}">
                    <a16:creationId xmlns:a16="http://schemas.microsoft.com/office/drawing/2014/main" id="{EBBA2B41-43F7-4424-9C1C-DA49066144A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41119" y="2052638"/>
                <a:ext cx="10583863" cy="1383982"/>
              </a:xfrm>
            </p:spPr>
            <p:txBody>
              <a:bodyPr/>
              <a:lstStyle/>
              <a:p>
                <a:r>
                  <a:rPr lang="it-IT" dirty="0"/>
                  <a:t>Total </a:t>
                </a:r>
                <a:r>
                  <a:rPr lang="it-IT" dirty="0" err="1"/>
                  <a:t>Probability</a:t>
                </a:r>
                <a:r>
                  <a:rPr lang="it-IT" dirty="0"/>
                  <a:t> </a:t>
                </a:r>
                <a:r>
                  <a:rPr lang="it-IT" dirty="0" err="1"/>
                  <a:t>Theorem</a:t>
                </a:r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Segnaposto testo 1">
                <a:extLst>
                  <a:ext uri="{FF2B5EF4-FFF2-40B4-BE49-F238E27FC236}">
                    <a16:creationId xmlns:a16="http://schemas.microsoft.com/office/drawing/2014/main" xmlns="" id="{EBBA2B41-43F7-4424-9C1C-DA490661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41119" y="2052638"/>
                <a:ext cx="10583863" cy="1383982"/>
              </a:xfrm>
              <a:blipFill rotWithShape="0">
                <a:blip r:embed="rId2"/>
                <a:stretch>
                  <a:fillRect l="-749" t="-5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5D7D93BD-A1CC-4FF0-97C1-25F02A65D33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19" y="4027487"/>
                <a:ext cx="10147858" cy="2255520"/>
              </a:xfrm>
            </p:spPr>
            <p:txBody>
              <a:bodyPr/>
              <a:lstStyle/>
              <a:p>
                <a:r>
                  <a:rPr lang="it-IT" dirty="0"/>
                  <a:t>Individual </a:t>
                </a:r>
                <a:r>
                  <a:rPr lang="it-IT" dirty="0" err="1"/>
                  <a:t>probabilities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sym typeface="Wingdings" panose="05000000000000000000" pitchFamily="2" charset="2"/>
                  </a:rPr>
                  <a:t>Probability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Density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Function</a:t>
                </a:r>
                <a:r>
                  <a:rPr lang="it-IT" dirty="0">
                    <a:sym typeface="Wingdings" panose="05000000000000000000" pitchFamily="2" charset="2"/>
                  </a:rPr>
                  <a:t> (PDF),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it-IT" dirty="0">
                  <a:sym typeface="Wingdings" panose="05000000000000000000" pitchFamily="2" charset="2"/>
                </a:endParaRPr>
              </a:p>
              <a:p>
                <a:endParaRPr lang="it-IT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/>
              </a:p>
              <a:p>
                <a:r>
                  <a:rPr lang="it-IT" dirty="0"/>
                  <a:t>   </a:t>
                </a:r>
                <a:r>
                  <a:rPr lang="it-IT" dirty="0" err="1"/>
                  <a:t>Uniform</a:t>
                </a:r>
                <a:r>
                  <a:rPr lang="it-IT" dirty="0"/>
                  <a:t> Distribution 		  </a:t>
                </a:r>
                <a:r>
                  <a:rPr lang="it-IT" dirty="0" err="1"/>
                  <a:t>Normal</a:t>
                </a:r>
                <a:r>
                  <a:rPr lang="it-IT" dirty="0"/>
                  <a:t> Distribution		</a:t>
                </a:r>
                <a:r>
                  <a:rPr lang="it-IT" dirty="0" err="1"/>
                  <a:t>Lognormal</a:t>
                </a:r>
                <a:r>
                  <a:rPr lang="it-IT" dirty="0"/>
                  <a:t> Distribution</a:t>
                </a:r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dirty="0"/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xmlns="" id="{5D7D93BD-A1CC-4FF0-97C1-25F02A65D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19" y="4027487"/>
                <a:ext cx="10147858" cy="2255520"/>
              </a:xfrm>
              <a:blipFill rotWithShape="0">
                <a:blip r:embed="rId3"/>
                <a:stretch>
                  <a:fillRect l="-541" t="-2703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75892C-5A7B-4697-93DD-0BFF705E8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Theory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40</a:t>
            </a:fld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0" y="4514724"/>
            <a:ext cx="2327591" cy="166204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38" y="4590925"/>
            <a:ext cx="2478802" cy="158411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64" y="4437363"/>
            <a:ext cx="1737672" cy="173767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718035" y="1423287"/>
            <a:ext cx="346249" cy="48634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1050" i="1" dirty="0">
                <a:latin typeface="Arial" panose="020B0604020202020204" pitchFamily="34" charset="0"/>
                <a:cs typeface="Arial" panose="020B0604020202020204" pitchFamily="34" charset="0"/>
              </a:rPr>
              <a:t>See also: </a:t>
            </a:r>
            <a:r>
              <a:rPr lang="en-GB" sz="1050" i="1" dirty="0">
                <a:latin typeface="Arial" panose="020B0604020202020204" pitchFamily="34" charset="0"/>
                <a:cs typeface="Arial" panose="020B0604020202020204" pitchFamily="34" charset="0"/>
                <a:hlinkClick r:id="rId7" tooltip="Probability density functions"/>
              </a:rPr>
              <a:t>https://en.wikipedia.org/wiki/PDF</a:t>
            </a:r>
            <a:endParaRPr lang="en-GB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596EB8-13F4-41A2-8F11-F4C5EEC5F50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46677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>
                <a:extLst>
                  <a:ext uri="{FF2B5EF4-FFF2-40B4-BE49-F238E27FC236}">
                    <a16:creationId xmlns:a16="http://schemas.microsoft.com/office/drawing/2014/main" id="{EBBA2B41-43F7-4424-9C1C-DA49066144A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41119" y="2052638"/>
                <a:ext cx="10583863" cy="138398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Segnaposto testo 1">
                <a:extLst>
                  <a:ext uri="{FF2B5EF4-FFF2-40B4-BE49-F238E27FC236}">
                    <a16:creationId xmlns:a16="http://schemas.microsoft.com/office/drawing/2014/main" xmlns="" id="{EBBA2B41-43F7-4424-9C1C-DA490661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41119" y="2052638"/>
                <a:ext cx="10583863" cy="138398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19" y="4027487"/>
            <a:ext cx="10147858" cy="2255520"/>
          </a:xfrm>
        </p:spPr>
        <p:txBody>
          <a:bodyPr/>
          <a:lstStyle/>
          <a:p>
            <a:r>
              <a:rPr lang="it-IT" dirty="0" err="1"/>
              <a:t>Probabilities</a:t>
            </a:r>
            <a:r>
              <a:rPr lang="it-IT" dirty="0"/>
              <a:t> of </a:t>
            </a:r>
            <a:r>
              <a:rPr lang="it-IT" dirty="0" err="1"/>
              <a:t>exceeding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exceeding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   </a:t>
            </a:r>
            <a:r>
              <a:rPr lang="it-IT" dirty="0" err="1"/>
              <a:t>Uniform</a:t>
            </a:r>
            <a:r>
              <a:rPr lang="it-IT" dirty="0"/>
              <a:t> Distribution 		  </a:t>
            </a:r>
            <a:r>
              <a:rPr lang="it-IT" dirty="0" err="1"/>
              <a:t>Normal</a:t>
            </a:r>
            <a:r>
              <a:rPr lang="it-IT" dirty="0"/>
              <a:t> Distribution		</a:t>
            </a:r>
            <a:r>
              <a:rPr lang="it-IT" dirty="0" err="1"/>
              <a:t>Lognormal</a:t>
            </a:r>
            <a:r>
              <a:rPr lang="it-IT" dirty="0"/>
              <a:t> Distribution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75892C-5A7B-4697-93DD-0BFF705E8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Theory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41</a:t>
            </a:fld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0" y="4514724"/>
            <a:ext cx="2327591" cy="166204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38" y="4590925"/>
            <a:ext cx="2478802" cy="158411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64" y="4437363"/>
            <a:ext cx="1737672" cy="173767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718035" y="1423287"/>
            <a:ext cx="346249" cy="48634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1050" i="1" dirty="0">
                <a:latin typeface="Arial" panose="020B0604020202020204" pitchFamily="34" charset="0"/>
                <a:cs typeface="Arial" panose="020B0604020202020204" pitchFamily="34" charset="0"/>
              </a:rPr>
              <a:t>See also: </a:t>
            </a:r>
            <a:r>
              <a:rPr lang="en-GB" sz="1050" i="1" dirty="0">
                <a:latin typeface="Arial" panose="020B0604020202020204" pitchFamily="34" charset="0"/>
                <a:cs typeface="Arial" panose="020B0604020202020204" pitchFamily="34" charset="0"/>
                <a:hlinkClick r:id="rId6" tooltip="Probability density functions"/>
              </a:rPr>
              <a:t>https://en.wikipedia.org/wiki/PDF</a:t>
            </a:r>
            <a:endParaRPr lang="en-GB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ttore 2 10" title="Standard Normal CDF"/>
          <p:cNvCxnSpPr/>
          <p:nvPr/>
        </p:nvCxnSpPr>
        <p:spPr>
          <a:xfrm flipV="1">
            <a:off x="6286500" y="2560320"/>
            <a:ext cx="266700" cy="358140"/>
          </a:xfrm>
          <a:prstGeom prst="straightConnector1">
            <a:avLst/>
          </a:prstGeom>
          <a:ln w="25400">
            <a:solidFill>
              <a:srgbClr val="A016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4625340" y="2936608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A016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</a:t>
            </a:r>
            <a:r>
              <a:rPr lang="it-IT" sz="1600" b="1" dirty="0" err="1">
                <a:solidFill>
                  <a:srgbClr val="A016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it-IT" sz="1600" b="1" dirty="0">
                <a:solidFill>
                  <a:srgbClr val="A016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CDF</a:t>
            </a:r>
            <a:endParaRPr lang="en-GB" sz="1600" b="1" dirty="0">
              <a:solidFill>
                <a:srgbClr val="A016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6888480" y="1952867"/>
            <a:ext cx="845820" cy="883970"/>
          </a:xfrm>
          <a:prstGeom prst="ellipse">
            <a:avLst/>
          </a:prstGeom>
          <a:noFill/>
          <a:ln w="254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ttore 2 15" title="Standard Normal CDF"/>
          <p:cNvCxnSpPr/>
          <p:nvPr/>
        </p:nvCxnSpPr>
        <p:spPr>
          <a:xfrm flipH="1" flipV="1">
            <a:off x="7658100" y="2836837"/>
            <a:ext cx="335899" cy="211772"/>
          </a:xfrm>
          <a:prstGeom prst="straightConnector1">
            <a:avLst/>
          </a:prstGeom>
          <a:ln w="25400">
            <a:solidFill>
              <a:srgbClr val="A016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7993999" y="2923223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A016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Z-Value</a:t>
            </a:r>
            <a:endParaRPr lang="en-GB" sz="1600" b="1" dirty="0">
              <a:solidFill>
                <a:srgbClr val="A016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F928B5-EE3D-4C3E-9382-0B9E37F1A48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7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19124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Analysis - </a:t>
            </a:r>
            <a:r>
              <a:rPr lang="it-IT" dirty="0" err="1"/>
              <a:t>Overview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31839" y="2586512"/>
            <a:ext cx="4881884" cy="1664674"/>
          </a:xfrm>
        </p:spPr>
        <p:txBody>
          <a:bodyPr numCol="1"/>
          <a:lstStyle/>
          <a:p>
            <a:r>
              <a:rPr lang="it-IT" dirty="0" err="1"/>
              <a:t>Reliable</a:t>
            </a:r>
            <a:r>
              <a:rPr lang="it-IT" dirty="0"/>
              <a:t> SHA in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b="1" dirty="0"/>
              <a:t>to </a:t>
            </a:r>
            <a:r>
              <a:rPr lang="it-IT" b="1" dirty="0" err="1"/>
              <a:t>minimize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Loss</a:t>
            </a:r>
            <a:r>
              <a:rPr lang="it-IT" b="1" dirty="0"/>
              <a:t> of life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Property</a:t>
            </a:r>
            <a:r>
              <a:rPr lang="it-IT" b="1" dirty="0"/>
              <a:t> </a:t>
            </a:r>
            <a:r>
              <a:rPr lang="it-IT" b="1" dirty="0" err="1"/>
              <a:t>damage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Social and </a:t>
            </a:r>
            <a:r>
              <a:rPr lang="it-IT" b="1" dirty="0" err="1"/>
              <a:t>Economic</a:t>
            </a:r>
            <a:r>
              <a:rPr lang="it-IT" b="1" dirty="0"/>
              <a:t> </a:t>
            </a:r>
            <a:r>
              <a:rPr lang="it-IT" b="1" dirty="0" err="1"/>
              <a:t>disruption</a:t>
            </a:r>
            <a:r>
              <a:rPr lang="it-IT" dirty="0"/>
              <a:t>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5</a:t>
            </a:fld>
            <a:endParaRPr lang="it-IT" dirty="0"/>
          </a:p>
        </p:txBody>
      </p:sp>
      <p:grpSp>
        <p:nvGrpSpPr>
          <p:cNvPr id="5" name="Gruppo 4"/>
          <p:cNvGrpSpPr/>
          <p:nvPr/>
        </p:nvGrpSpPr>
        <p:grpSpPr>
          <a:xfrm>
            <a:off x="895840" y="4338453"/>
            <a:ext cx="1626710" cy="1952052"/>
            <a:chOff x="1104184" y="4422443"/>
            <a:chExt cx="1626710" cy="1952052"/>
          </a:xfrm>
        </p:grpSpPr>
        <p:grpSp>
          <p:nvGrpSpPr>
            <p:cNvPr id="12" name="Gruppo 11"/>
            <p:cNvGrpSpPr/>
            <p:nvPr/>
          </p:nvGrpSpPr>
          <p:grpSpPr>
            <a:xfrm>
              <a:off x="1104184" y="4422443"/>
              <a:ext cx="1626710" cy="1952052"/>
              <a:chOff x="2053" y="752248"/>
              <a:chExt cx="1626710" cy="1952052"/>
            </a:xfrm>
            <a:scene3d>
              <a:camera prst="orthographicFront"/>
              <a:lightRig rig="flat" dir="t"/>
            </a:scene3d>
          </p:grpSpPr>
          <p:sp>
            <p:nvSpPr>
              <p:cNvPr id="13" name="Rettangolo arrotondato 12"/>
              <p:cNvSpPr/>
              <p:nvPr/>
            </p:nvSpPr>
            <p:spPr>
              <a:xfrm>
                <a:off x="2053" y="752248"/>
                <a:ext cx="1626710" cy="1952052"/>
              </a:xfrm>
              <a:prstGeom prst="roundRect">
                <a:avLst>
                  <a:gd name="adj" fmla="val 5000"/>
                </a:avLst>
              </a:prstGeom>
              <a:gradFill flip="none" rotWithShape="0">
                <a:gsLst>
                  <a:gs pos="0">
                    <a:srgbClr val="A01625">
                      <a:tint val="66000"/>
                      <a:satMod val="160000"/>
                    </a:srgbClr>
                  </a:gs>
                  <a:gs pos="50000">
                    <a:srgbClr val="A01625">
                      <a:tint val="44500"/>
                      <a:satMod val="160000"/>
                    </a:srgbClr>
                  </a:gs>
                  <a:gs pos="100000">
                    <a:srgbClr val="A01625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ln w="38100">
                <a:solidFill>
                  <a:srgbClr val="A01625"/>
                </a:solidFill>
              </a:ln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14" name="Rettangolo 13"/>
              <p:cNvSpPr/>
              <p:nvPr/>
            </p:nvSpPr>
            <p:spPr>
              <a:xfrm rot="16200000">
                <a:off x="-635616" y="1389919"/>
                <a:ext cx="1600682" cy="32534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0" tIns="41148" rIns="53340" bIns="0" numCol="1" spcCol="1270" anchor="t" anchorCtr="0">
                <a:noAutofit/>
              </a:bodyPr>
              <a:lstStyle/>
              <a:p>
                <a:pPr lvl="0" algn="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1200" b="1" kern="1200" dirty="0">
                    <a:latin typeface="+mj-lt"/>
                  </a:rPr>
                  <a:t>HAZARD</a:t>
                </a:r>
                <a:endParaRPr lang="en-GB" sz="1200" b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/>
                <p:cNvSpPr txBox="1"/>
                <p:nvPr/>
              </p:nvSpPr>
              <p:spPr>
                <a:xfrm>
                  <a:off x="1317102" y="4989500"/>
                  <a:ext cx="1228926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15" name="CasellaDiTesto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7102" y="4989500"/>
                  <a:ext cx="1228926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488" t="-441" r="-49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uppo 15"/>
            <p:cNvGrpSpPr/>
            <p:nvPr/>
          </p:nvGrpSpPr>
          <p:grpSpPr>
            <a:xfrm>
              <a:off x="1334128" y="4422443"/>
              <a:ext cx="1211899" cy="1952052"/>
              <a:chOff x="298066" y="752248"/>
              <a:chExt cx="1211899" cy="1952052"/>
            </a:xfrm>
            <a:scene3d>
              <a:camera prst="orthographicFront"/>
              <a:lightRig rig="flat" dir="t"/>
            </a:scene3d>
          </p:grpSpPr>
          <p:sp>
            <p:nvSpPr>
              <p:cNvPr id="17" name="Rettangolo 16"/>
              <p:cNvSpPr/>
              <p:nvPr/>
            </p:nvSpPr>
            <p:spPr>
              <a:xfrm>
                <a:off x="298066" y="752248"/>
                <a:ext cx="1211899" cy="1952052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18" name="Rettangolo 17"/>
              <p:cNvSpPr/>
              <p:nvPr/>
            </p:nvSpPr>
            <p:spPr>
              <a:xfrm>
                <a:off x="298066" y="752248"/>
                <a:ext cx="1211899" cy="195205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1500" kern="1200" dirty="0" err="1">
                    <a:latin typeface="+mj-lt"/>
                  </a:rPr>
                  <a:t>Hazard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t-IT" sz="1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t-IT" sz="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t-IT" sz="1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t-IT" sz="1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1500" i="1" kern="1200" dirty="0" err="1">
                    <a:latin typeface="+mj-lt"/>
                  </a:rPr>
                  <a:t>intensity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it-IT" sz="1500" i="1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1500" kern="1200" dirty="0">
                  <a:latin typeface="+mj-lt"/>
                </a:endParaRPr>
              </a:p>
            </p:txBody>
          </p:sp>
        </p:grpSp>
      </p:grpSp>
      <p:sp>
        <p:nvSpPr>
          <p:cNvPr id="22" name="CasellaDiTesto 21"/>
          <p:cNvSpPr txBox="1"/>
          <p:nvPr/>
        </p:nvSpPr>
        <p:spPr>
          <a:xfrm>
            <a:off x="4114559" y="4809557"/>
            <a:ext cx="163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>
                <a:latin typeface="+mj-lt"/>
              </a:rPr>
              <a:t>PBEE Framework</a:t>
            </a:r>
            <a:r>
              <a:rPr lang="it-IT" b="1" dirty="0">
                <a:latin typeface="+mj-lt"/>
              </a:rPr>
              <a:t> !</a:t>
            </a:r>
            <a:endParaRPr lang="en-GB" b="1" dirty="0">
              <a:latin typeface="+mj-lt"/>
            </a:endParaRPr>
          </a:p>
        </p:txBody>
      </p:sp>
      <p:cxnSp>
        <p:nvCxnSpPr>
          <p:cNvPr id="24" name="Connettore 2 23"/>
          <p:cNvCxnSpPr>
            <a:stCxn id="4" idx="2"/>
            <a:endCxn id="22" idx="1"/>
          </p:cNvCxnSpPr>
          <p:nvPr/>
        </p:nvCxnSpPr>
        <p:spPr>
          <a:xfrm>
            <a:off x="3172781" y="4251186"/>
            <a:ext cx="941778" cy="881537"/>
          </a:xfrm>
          <a:prstGeom prst="straightConnector1">
            <a:avLst/>
          </a:prstGeom>
          <a:ln w="41275">
            <a:solidFill>
              <a:srgbClr val="A016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gnaposto testo 3"/>
          <p:cNvSpPr txBox="1">
            <a:spLocks/>
          </p:cNvSpPr>
          <p:nvPr/>
        </p:nvSpPr>
        <p:spPr>
          <a:xfrm>
            <a:off x="5896076" y="2561491"/>
            <a:ext cx="10576165" cy="2067588"/>
          </a:xfrm>
          <a:prstGeom prst="rect">
            <a:avLst/>
          </a:prstGeom>
        </p:spPr>
        <p:txBody>
          <a:bodyPr numCol="2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Base-</a:t>
            </a:r>
            <a:r>
              <a:rPr lang="it-IT" b="1" dirty="0" err="1"/>
              <a:t>ground</a:t>
            </a:r>
            <a:r>
              <a:rPr lang="it-IT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Seismic-</a:t>
            </a:r>
            <a:r>
              <a:rPr lang="it-IT" b="1" dirty="0" err="1"/>
              <a:t>structural</a:t>
            </a:r>
            <a:r>
              <a:rPr lang="it-IT" b="1" dirty="0"/>
              <a:t> design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Financial-</a:t>
            </a:r>
            <a:r>
              <a:rPr lang="it-IT" b="1" dirty="0" err="1"/>
              <a:t>insurance</a:t>
            </a:r>
            <a:r>
              <a:rPr lang="it-IT" dirty="0"/>
              <a:t> </a:t>
            </a:r>
            <a:r>
              <a:rPr lang="it-IT" dirty="0" err="1"/>
              <a:t>policies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Emergency-</a:t>
            </a:r>
            <a:r>
              <a:rPr lang="it-IT" b="1" dirty="0" err="1"/>
              <a:t>response</a:t>
            </a:r>
            <a:r>
              <a:rPr lang="it-IT" b="1" dirty="0"/>
              <a:t> </a:t>
            </a:r>
            <a:r>
              <a:rPr lang="it-IT" dirty="0" err="1"/>
              <a:t>policies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Post-</a:t>
            </a:r>
            <a:r>
              <a:rPr lang="it-IT" b="1" dirty="0" err="1"/>
              <a:t>earthquake</a:t>
            </a:r>
            <a:r>
              <a:rPr lang="it-IT" b="1" dirty="0"/>
              <a:t> </a:t>
            </a:r>
            <a:r>
              <a:rPr lang="it-IT" dirty="0" err="1"/>
              <a:t>recovery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sz="800" dirty="0"/>
          </a:p>
          <a:p>
            <a:endParaRPr lang="it-IT" dirty="0"/>
          </a:p>
          <a:p>
            <a:endParaRPr lang="it-IT" sz="500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2941320" y="6253361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hlinkClick r:id="rId4"/>
              </a:rPr>
              <a:t>https://peer.berkeley.edu/sites/default/files/web_peer10_02_sanaz_rezaeian_and_armen_der_kiureghian.pdf</a:t>
            </a:r>
            <a:endParaRPr lang="en-GB" sz="14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9FFA15-BBCB-418F-89DF-6B71461FA10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53430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216714699"/>
              </p:ext>
            </p:extLst>
          </p:nvPr>
        </p:nvGraphicFramePr>
        <p:xfrm>
          <a:off x="-274319" y="1765935"/>
          <a:ext cx="12191999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Analysis – DSHA vs PSHA</a:t>
            </a:r>
            <a:endParaRPr lang="en-GB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6</a:t>
            </a:fld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2941320" y="6367660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/>
              <a:t>Four steps of a DSHA and PSHA analyses - Kramer, 1996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13959599" y="3864977"/>
            <a:ext cx="163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>
                <a:latin typeface="+mj-lt"/>
              </a:rPr>
              <a:t>PBEE Framework</a:t>
            </a:r>
            <a:r>
              <a:rPr lang="it-IT" b="1" dirty="0">
                <a:latin typeface="+mj-lt"/>
              </a:rPr>
              <a:t> !</a:t>
            </a:r>
            <a:endParaRPr lang="en-GB" b="1" dirty="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7DF72F-39CB-4980-B78A-61D8166BDA0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93000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DSHA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AC3F1D6-611C-42C9-BB0A-E1A36B8091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536500"/>
            <a:ext cx="10583863" cy="3889375"/>
          </a:xfrm>
        </p:spPr>
        <p:txBody>
          <a:bodyPr/>
          <a:lstStyle/>
          <a:p>
            <a:r>
              <a:rPr lang="en-GB" dirty="0"/>
              <a:t>Deterministic Seismic Hazard Analysis (DSHA) consists in the analysis of a particular seismic scenario. The output is the intensity level of the scenario: the occurrence of an earthquake of specific size at a given location.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7</a:t>
            </a:fld>
            <a:endParaRPr lang="it-IT" dirty="0"/>
          </a:p>
        </p:txBody>
      </p:sp>
      <p:sp>
        <p:nvSpPr>
          <p:cNvPr id="9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982250" y="4310289"/>
            <a:ext cx="1737410" cy="1486534"/>
          </a:xfrm>
          <a:prstGeom prst="rect">
            <a:avLst/>
          </a:prstGeom>
          <a:blipFill dpi="0" rotWithShape="1">
            <a:blip r:embed="rId3"/>
            <a:srcRect/>
            <a:stretch>
              <a:fillRect l="923" t="540" r="-129196" b="-11600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uppo 17"/>
          <p:cNvGrpSpPr/>
          <p:nvPr/>
        </p:nvGrpSpPr>
        <p:grpSpPr>
          <a:xfrm>
            <a:off x="874673" y="5796823"/>
            <a:ext cx="2313994" cy="1706762"/>
            <a:chOff x="94578" y="2654371"/>
            <a:chExt cx="1737410" cy="1706762"/>
          </a:xfrm>
        </p:grpSpPr>
        <p:sp>
          <p:nvSpPr>
            <p:cNvPr id="22" name="Rettangolo 21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ttangolo 22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48260" rIns="48260" bIns="4826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Definition of </a:t>
              </a:r>
              <a:r>
                <a:rPr lang="it-IT" sz="1600" kern="1200" dirty="0" err="1"/>
                <a:t>earthquake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source’s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geometry</a:t>
              </a:r>
              <a:r>
                <a:rPr lang="it-IT" sz="1600" kern="1200" dirty="0"/>
                <a:t> and </a:t>
              </a:r>
              <a:r>
                <a:rPr lang="it-IT" sz="1600" kern="1200" dirty="0" err="1"/>
                <a:t>earthquake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potential</a:t>
              </a:r>
              <a:endParaRPr lang="en-GB" sz="1600" kern="120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803255" y="3476488"/>
            <a:ext cx="2456829" cy="723688"/>
            <a:chOff x="2817" y="690677"/>
            <a:chExt cx="1835228" cy="367045"/>
          </a:xfrm>
          <a:solidFill>
            <a:srgbClr val="CE0E2D"/>
          </a:solidFill>
        </p:grpSpPr>
        <p:sp>
          <p:nvSpPr>
            <p:cNvPr id="20" name="Rettangolo 19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ttangolo 20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i.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Identification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Characterization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sources</a:t>
              </a:r>
              <a:endParaRPr lang="en-GB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3540184" y="5796823"/>
            <a:ext cx="2313994" cy="1706762"/>
            <a:chOff x="94578" y="2654371"/>
            <a:chExt cx="1737410" cy="1706762"/>
          </a:xfrm>
        </p:grpSpPr>
        <p:sp>
          <p:nvSpPr>
            <p:cNvPr id="26" name="Rettangolo 25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ttangolo 26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48260" rIns="48260" bIns="4826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Evaluation of </a:t>
              </a:r>
              <a:r>
                <a:rPr lang="it-IT" sz="1600" kern="1200" dirty="0" err="1"/>
                <a:t>distance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between</a:t>
              </a:r>
              <a:r>
                <a:rPr lang="it-IT" sz="1600" kern="1200" dirty="0"/>
                <a:t> source zone – site of </a:t>
              </a:r>
              <a:r>
                <a:rPr lang="it-IT" sz="1600" kern="1200" dirty="0" err="1"/>
                <a:t>interest</a:t>
              </a:r>
              <a:endParaRPr lang="en-GB" sz="1600" kern="1200" dirty="0"/>
            </a:p>
          </p:txBody>
        </p:sp>
      </p:grpSp>
      <p:grpSp>
        <p:nvGrpSpPr>
          <p:cNvPr id="28" name="Gruppo 27"/>
          <p:cNvGrpSpPr/>
          <p:nvPr/>
        </p:nvGrpSpPr>
        <p:grpSpPr>
          <a:xfrm>
            <a:off x="3556000" y="3476488"/>
            <a:ext cx="2298178" cy="723688"/>
            <a:chOff x="2817" y="690677"/>
            <a:chExt cx="1835228" cy="367045"/>
          </a:xfrm>
          <a:solidFill>
            <a:srgbClr val="CE0E2D"/>
          </a:solidFill>
        </p:grpSpPr>
        <p:sp>
          <p:nvSpPr>
            <p:cNvPr id="29" name="Rettangolo 28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ttangolo 29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ii.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Selection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of source to site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distance</a:t>
              </a:r>
              <a:endParaRPr lang="en-GB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uppo 31"/>
          <p:cNvGrpSpPr/>
          <p:nvPr/>
        </p:nvGrpSpPr>
        <p:grpSpPr>
          <a:xfrm>
            <a:off x="6180365" y="5796823"/>
            <a:ext cx="2313994" cy="1706762"/>
            <a:chOff x="94578" y="2654371"/>
            <a:chExt cx="1737410" cy="1706762"/>
          </a:xfrm>
        </p:grpSpPr>
        <p:sp>
          <p:nvSpPr>
            <p:cNvPr id="33" name="Rettangolo 32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ettangolo 33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48260" rIns="48260" bIns="4826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 err="1"/>
                <a:t>Generally</a:t>
              </a:r>
              <a:r>
                <a:rPr lang="it-IT" sz="1600" dirty="0"/>
                <a:t> </a:t>
              </a:r>
              <a:r>
                <a:rPr lang="it-IT" sz="1600" kern="1200" dirty="0" err="1"/>
                <a:t>described</a:t>
              </a:r>
              <a:r>
                <a:rPr lang="it-IT" sz="1600" kern="1200" dirty="0"/>
                <a:t> in </a:t>
              </a:r>
              <a:r>
                <a:rPr lang="it-IT" sz="1600" kern="1200" dirty="0" err="1"/>
                <a:t>terms</a:t>
              </a:r>
              <a:r>
                <a:rPr lang="it-IT" sz="1600" kern="1200" dirty="0"/>
                <a:t> of </a:t>
              </a:r>
              <a:r>
                <a:rPr lang="it-IT" sz="1600" kern="1200" dirty="0" err="1"/>
                <a:t>magnitude</a:t>
              </a:r>
              <a:r>
                <a:rPr lang="it-IT" sz="1600" kern="1200" dirty="0"/>
                <a:t> and </a:t>
              </a:r>
              <a:r>
                <a:rPr lang="it-IT" sz="1600" kern="1200" dirty="0" err="1"/>
                <a:t>distance</a:t>
              </a:r>
              <a:r>
                <a:rPr lang="it-IT" sz="1600" kern="1200" dirty="0"/>
                <a:t> from site</a:t>
              </a:r>
              <a:endParaRPr lang="en-GB" sz="1600" kern="1200" dirty="0"/>
            </a:p>
          </p:txBody>
        </p:sp>
      </p:grpSp>
      <p:grpSp>
        <p:nvGrpSpPr>
          <p:cNvPr id="35" name="Gruppo 34"/>
          <p:cNvGrpSpPr/>
          <p:nvPr/>
        </p:nvGrpSpPr>
        <p:grpSpPr>
          <a:xfrm>
            <a:off x="6196181" y="3476488"/>
            <a:ext cx="2298178" cy="723688"/>
            <a:chOff x="2817" y="690677"/>
            <a:chExt cx="1835228" cy="367045"/>
          </a:xfrm>
          <a:solidFill>
            <a:srgbClr val="CE0E2D"/>
          </a:solidFill>
        </p:grpSpPr>
        <p:sp>
          <p:nvSpPr>
            <p:cNvPr id="36" name="Rettangolo 35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ttangolo 36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iii.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Selection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of master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earthquake</a:t>
              </a:r>
              <a:endParaRPr lang="en-GB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uppo 38"/>
          <p:cNvGrpSpPr/>
          <p:nvPr/>
        </p:nvGrpSpPr>
        <p:grpSpPr>
          <a:xfrm>
            <a:off x="8811432" y="5796823"/>
            <a:ext cx="2313994" cy="1706762"/>
            <a:chOff x="94578" y="2654371"/>
            <a:chExt cx="1737410" cy="1706762"/>
          </a:xfrm>
        </p:grpSpPr>
        <p:sp>
          <p:nvSpPr>
            <p:cNvPr id="40" name="Rettangolo 39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ettangolo 40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48260" rIns="48260" bIns="4826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 err="1"/>
                <a:t>Usually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described</a:t>
              </a:r>
              <a:r>
                <a:rPr lang="it-IT" sz="1600" kern="1200" dirty="0"/>
                <a:t> by </a:t>
              </a:r>
              <a:r>
                <a:rPr lang="it-IT" sz="1600" kern="1200" dirty="0" err="1"/>
                <a:t>one</a:t>
              </a:r>
              <a:r>
                <a:rPr lang="it-IT" sz="1600" kern="1200" dirty="0"/>
                <a:t> or more </a:t>
              </a:r>
              <a:r>
                <a:rPr lang="it-IT" sz="1600" kern="1200" dirty="0" err="1"/>
                <a:t>g.m.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parameters</a:t>
              </a:r>
              <a:r>
                <a:rPr lang="it-IT" sz="1600" kern="1200" dirty="0"/>
                <a:t>.</a:t>
              </a:r>
              <a:endParaRPr lang="en-GB" sz="1600" kern="1200" dirty="0"/>
            </a:p>
          </p:txBody>
        </p:sp>
      </p:grpSp>
      <p:grpSp>
        <p:nvGrpSpPr>
          <p:cNvPr id="42" name="Gruppo 41"/>
          <p:cNvGrpSpPr/>
          <p:nvPr/>
        </p:nvGrpSpPr>
        <p:grpSpPr>
          <a:xfrm>
            <a:off x="8827248" y="3476488"/>
            <a:ext cx="2298178" cy="723688"/>
            <a:chOff x="2817" y="690677"/>
            <a:chExt cx="1835228" cy="367045"/>
          </a:xfrm>
          <a:solidFill>
            <a:srgbClr val="CE0E2D"/>
          </a:solidFill>
        </p:grpSpPr>
        <p:sp>
          <p:nvSpPr>
            <p:cNvPr id="43" name="Rettangolo 42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ettangolo 43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iv.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Hazard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Computation</a:t>
              </a:r>
              <a:endParaRPr lang="it-IT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Rettangolo 44"/>
          <p:cNvSpPr/>
          <p:nvPr/>
        </p:nvSpPr>
        <p:spPr>
          <a:xfrm>
            <a:off x="3846080" y="4256462"/>
            <a:ext cx="1665718" cy="1594187"/>
          </a:xfrm>
          <a:prstGeom prst="rect">
            <a:avLst/>
          </a:prstGeom>
          <a:blipFill rotWithShape="1">
            <a:blip r:embed="rId4"/>
            <a:srcRect/>
            <a:stretch>
              <a:fillRect l="-160660" b="-130766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Rettangolo 45"/>
          <p:cNvSpPr/>
          <p:nvPr/>
        </p:nvSpPr>
        <p:spPr>
          <a:xfrm>
            <a:off x="6063490" y="4366094"/>
            <a:ext cx="2463501" cy="1484555"/>
          </a:xfrm>
          <a:prstGeom prst="rect">
            <a:avLst/>
          </a:prstGeom>
          <a:blipFill rotWithShape="1">
            <a:blip r:embed="rId4"/>
            <a:srcRect/>
            <a:stretch>
              <a:fillRect l="385" t="-141420" r="-76633" b="-63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ettangolo 46"/>
          <p:cNvSpPr/>
          <p:nvPr/>
        </p:nvSpPr>
        <p:spPr>
          <a:xfrm>
            <a:off x="9275150" y="4444481"/>
            <a:ext cx="1301677" cy="1108037"/>
          </a:xfrm>
          <a:prstGeom prst="rect">
            <a:avLst/>
          </a:prstGeom>
          <a:blipFill rotWithShape="1">
            <a:blip r:embed="rId4"/>
            <a:srcRect/>
            <a:stretch>
              <a:fillRect l="-228058" t="-192389" r="-5501" b="-3962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64C233-EDD5-4456-8E52-8498C1F725F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23875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</p:spPr>
            <p:txBody>
              <a:bodyPr/>
              <a:lstStyle/>
              <a:p>
                <a:r>
                  <a:rPr lang="en-GB" dirty="0"/>
                  <a:t>Probabilistic Seismic Hazard Analysis (PSHA) evaluates the exceedance (or occurrence) probability of a given ground motion intensity measure threshold at given site and time interval.</a:t>
                </a:r>
              </a:p>
              <a:p>
                <a:r>
                  <a:rPr lang="en-GB" dirty="0"/>
                  <a:t>PSHA provides a framework in which uncertainties, typically include magnitude size, earthquake location, soil condition, and rate of occurrence of earthquakes, are quantified.</a:t>
                </a:r>
              </a:p>
              <a:p>
                <a:r>
                  <a:rPr lang="en-GB" dirty="0"/>
                  <a:t>The calculation of seismic hazard is based on the Total Probability Theorem*</a:t>
                </a:r>
              </a:p>
              <a:p>
                <a:endParaRPr lang="en-GB" sz="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  <a:p>
                <a:r>
                  <a:rPr lang="en-GB" i="1" dirty="0"/>
                  <a:t>&lt;&lt; the probability that a fixed value of ground motion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/>
                  <a:t>is exceeded at a given site, given the occurrence of random earthquake from the seismic source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i="1" dirty="0"/>
                  <a:t> &gt;&gt;</a:t>
                </a:r>
                <a:endParaRPr lang="it-IT" i="1" dirty="0"/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  <a:blipFill rotWithShape="0">
                <a:blip r:embed="rId3"/>
                <a:stretch>
                  <a:fillRect l="-518" t="-1567" r="-346" b="-6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8</a:t>
            </a:fld>
            <a:endParaRPr lang="it-IT" dirty="0"/>
          </a:p>
        </p:txBody>
      </p:sp>
      <p:sp>
        <p:nvSpPr>
          <p:cNvPr id="9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941320" y="6253361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/>
              <a:t>*see Notes at the end of Presentation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2941320" y="4381916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(1)</a:t>
            </a:r>
            <a:endParaRPr lang="en-GB" sz="1600" i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3F8DCB-367D-459D-BF44-97760A466CF3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56982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- </a:t>
            </a:r>
            <a:r>
              <a:rPr lang="it-IT" dirty="0" err="1"/>
              <a:t>Steps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</p:spPr>
            <p:txBody>
              <a:bodyPr/>
              <a:lstStyle/>
              <a:p>
                <a:r>
                  <a:rPr lang="it-IT" dirty="0"/>
                  <a:t>i. </a:t>
                </a:r>
                <a:r>
                  <a:rPr lang="it-IT" b="1" dirty="0"/>
                  <a:t>Source </a:t>
                </a:r>
                <a:r>
                  <a:rPr lang="it-IT" b="1" dirty="0" err="1"/>
                  <a:t>Characterization</a:t>
                </a:r>
                <a:r>
                  <a:rPr lang="it-IT" dirty="0"/>
                  <a:t>: </a:t>
                </a:r>
                <a:r>
                  <a:rPr lang="en-GB" dirty="0"/>
                  <a:t>Identification and classification of the Ns source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Definition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/>
              </a:p>
              <a:p>
                <a:r>
                  <a:rPr lang="it-IT" dirty="0"/>
                  <a:t>ii. </a:t>
                </a:r>
                <a:r>
                  <a:rPr lang="it-IT" b="1" dirty="0" err="1"/>
                  <a:t>Earthquake</a:t>
                </a:r>
                <a:r>
                  <a:rPr lang="it-IT" b="1" dirty="0"/>
                  <a:t> </a:t>
                </a:r>
                <a:r>
                  <a:rPr lang="it-IT" b="1" dirty="0" err="1"/>
                  <a:t>Size</a:t>
                </a:r>
                <a:r>
                  <a:rPr lang="it-IT" dirty="0"/>
                  <a:t>: for </a:t>
                </a:r>
                <a:r>
                  <a:rPr lang="it-IT" dirty="0" err="1"/>
                  <a:t>each</a:t>
                </a:r>
                <a:r>
                  <a:rPr lang="it-IT" dirty="0"/>
                  <a:t> source </a:t>
                </a:r>
                <a:r>
                  <a:rPr lang="it-IT" dirty="0" err="1"/>
                  <a:t>based</a:t>
                </a:r>
                <a:r>
                  <a:rPr lang="it-IT" dirty="0"/>
                  <a:t> on </a:t>
                </a:r>
                <a:r>
                  <a:rPr lang="it-IT" dirty="0" err="1"/>
                  <a:t>magnitude</a:t>
                </a:r>
                <a:r>
                  <a:rPr lang="it-IT" dirty="0"/>
                  <a:t> </a:t>
                </a:r>
                <a:r>
                  <a:rPr lang="it-IT" dirty="0" err="1"/>
                  <a:t>recurrence</a:t>
                </a:r>
                <a:r>
                  <a:rPr lang="it-IT" dirty="0"/>
                  <a:t> </a:t>
                </a:r>
                <a:r>
                  <a:rPr lang="it-IT" dirty="0" err="1"/>
                  <a:t>relationship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/>
              </a:p>
              <a:p>
                <a:r>
                  <a:rPr lang="it-IT" dirty="0"/>
                  <a:t>iii. </a:t>
                </a:r>
                <a:r>
                  <a:rPr lang="it-IT" b="1" dirty="0"/>
                  <a:t>Ground Motion </a:t>
                </a:r>
                <a:r>
                  <a:rPr lang="it-IT" b="1" dirty="0" err="1"/>
                  <a:t>Estimation</a:t>
                </a:r>
                <a:r>
                  <a:rPr lang="it-IT" dirty="0"/>
                  <a:t>: </a:t>
                </a:r>
                <a:r>
                  <a:rPr lang="en-GB" dirty="0"/>
                  <a:t>empirical regression models named ground motion prediction equations (GMPE) </a:t>
                </a:r>
                <a:r>
                  <a:rPr lang="en-GB" dirty="0">
                    <a:sym typeface="Wingdings" panose="05000000000000000000" pitchFamily="2" charset="2"/>
                  </a:rPr>
                  <a:t> Definition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r>
                  <a:rPr lang="it-IT" dirty="0"/>
                  <a:t>iv. </a:t>
                </a:r>
                <a:r>
                  <a:rPr lang="it-IT" b="1" dirty="0" err="1"/>
                  <a:t>Hazard</a:t>
                </a:r>
                <a:r>
                  <a:rPr lang="it-IT" b="1" dirty="0"/>
                  <a:t> </a:t>
                </a:r>
                <a:r>
                  <a:rPr lang="it-IT" b="1" dirty="0" err="1"/>
                  <a:t>Computation</a:t>
                </a:r>
                <a:r>
                  <a:rPr lang="it-IT" dirty="0"/>
                  <a:t>: </a:t>
                </a:r>
                <a:r>
                  <a:rPr lang="it-IT" dirty="0" err="1"/>
                  <a:t>solution</a:t>
                </a:r>
                <a:r>
                  <a:rPr lang="it-IT" dirty="0"/>
                  <a:t> of the </a:t>
                </a:r>
                <a:r>
                  <a:rPr lang="it-IT" dirty="0" err="1"/>
                  <a:t>integral</a:t>
                </a:r>
                <a:r>
                  <a:rPr lang="it-IT" dirty="0"/>
                  <a:t> </a:t>
                </a:r>
                <a:r>
                  <a:rPr lang="it-IT" i="1" dirty="0"/>
                  <a:t>(1)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  <a:blipFill rotWithShape="0">
                <a:blip r:embed="rId3"/>
                <a:stretch>
                  <a:fillRect l="-1018" t="-1567" r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9</a:t>
            </a:fld>
            <a:endParaRPr lang="it-IT" dirty="0"/>
          </a:p>
        </p:txBody>
      </p:sp>
      <p:sp>
        <p:nvSpPr>
          <p:cNvPr id="8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9" name="Segnaposto immagine 6"/>
          <p:cNvPicPr>
            <a:picLocks noChangeAspect="1"/>
          </p:cNvPicPr>
          <p:nvPr/>
        </p:nvPicPr>
        <p:blipFill rotWithShape="1">
          <a:blip r:embed="rId4"/>
          <a:srcRect l="1849" r="2064"/>
          <a:stretch/>
        </p:blipFill>
        <p:spPr>
          <a:xfrm>
            <a:off x="6346785" y="1992314"/>
            <a:ext cx="5845215" cy="450056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576E0E-7B64-489E-95D6-A43A5B904F80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639837081"/>
      </p:ext>
    </p:extLst>
  </p:cSld>
  <p:clrMapOvr>
    <a:masterClrMapping/>
  </p:clrMapOvr>
</p:sld>
</file>

<file path=ppt/theme/theme1.xml><?xml version="1.0" encoding="utf-8"?>
<a:theme xmlns:a="http://schemas.openxmlformats.org/drawingml/2006/main" name="modello_presentazione_standard_Ateneo_italian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8CE99D9B-CAD2-44CC-9902-79AD77CEE7EC}" vid="{3029B4D8-372F-4AAF-83C1-AA0CD29DED5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6709</TotalTime>
  <Words>4822</Words>
  <Application>Microsoft Office PowerPoint</Application>
  <PresentationFormat>Widescreen</PresentationFormat>
  <Paragraphs>760</Paragraphs>
  <Slides>41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4" baseType="lpstr">
      <vt:lpstr>TI-Nspire</vt:lpstr>
      <vt:lpstr>Adobe Caslon Pro</vt:lpstr>
      <vt:lpstr>Arial</vt:lpstr>
      <vt:lpstr>Calibri</vt:lpstr>
      <vt:lpstr>Calibri Light</vt:lpstr>
      <vt:lpstr>Cambria</vt:lpstr>
      <vt:lpstr>Cambria Math</vt:lpstr>
      <vt:lpstr>CenturySchL-Ital</vt:lpstr>
      <vt:lpstr>CenturySchL-Roma</vt:lpstr>
      <vt:lpstr>CMR10</vt:lpstr>
      <vt:lpstr>Linux Libertine G</vt:lpstr>
      <vt:lpstr>Wingdings</vt:lpstr>
      <vt:lpstr>modello_presentazione_standard_Ateneo_italiano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Nardin</dc:creator>
  <cp:lastModifiedBy>Nardin Chiara</cp:lastModifiedBy>
  <cp:revision>220</cp:revision>
  <dcterms:created xsi:type="dcterms:W3CDTF">2019-12-12T13:08:37Z</dcterms:created>
  <dcterms:modified xsi:type="dcterms:W3CDTF">2020-10-09T08:15:10Z</dcterms:modified>
</cp:coreProperties>
</file>